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84" r:id="rId16"/>
    <p:sldId id="273" r:id="rId17"/>
    <p:sldId id="285" r:id="rId18"/>
    <p:sldId id="274" r:id="rId19"/>
    <p:sldId id="276" r:id="rId20"/>
    <p:sldId id="277" r:id="rId21"/>
    <p:sldId id="286" r:id="rId22"/>
    <p:sldId id="278" r:id="rId23"/>
    <p:sldId id="279" r:id="rId24"/>
    <p:sldId id="287" r:id="rId25"/>
    <p:sldId id="280" r:id="rId26"/>
    <p:sldId id="288" r:id="rId27"/>
    <p:sldId id="281" r:id="rId28"/>
    <p:sldId id="282" r:id="rId29"/>
    <p:sldId id="289" r:id="rId30"/>
    <p:sldId id="283" r:id="rId31"/>
    <p:sldId id="29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582C"/>
    <a:srgbClr val="849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537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63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870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321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8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530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428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76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AF84E81-0264-4954-B27C-A8C43EDAF22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7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37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AF84E81-0264-4954-B27C-A8C43EDAF22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80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f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29C591-B970-41C2-6629-F2C81EBEE8F5}"/>
              </a:ext>
            </a:extLst>
          </p:cNvPr>
          <p:cNvSpPr txBox="1"/>
          <p:nvPr/>
        </p:nvSpPr>
        <p:spPr>
          <a:xfrm>
            <a:off x="2643771" y="2285004"/>
            <a:ext cx="6904454" cy="1538883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비전과 딥러닝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챕터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1, 2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7934D-C164-3310-FB6D-635A9D3E3604}"/>
              </a:ext>
            </a:extLst>
          </p:cNvPr>
          <p:cNvSpPr txBox="1"/>
          <p:nvPr/>
        </p:nvSpPr>
        <p:spPr>
          <a:xfrm>
            <a:off x="4721263" y="3919087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AI </a:t>
            </a:r>
            <a:r>
              <a:rPr lang="ko-KR" altLang="en-US" b="1" dirty="0"/>
              <a:t>학과 </a:t>
            </a:r>
            <a:r>
              <a:rPr lang="en-US" altLang="ko-KR" b="1" dirty="0"/>
              <a:t>2444337 </a:t>
            </a:r>
            <a:r>
              <a:rPr lang="ko-KR" altLang="en-US" b="1" dirty="0" err="1"/>
              <a:t>손주안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14952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9777035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비전 체험 서비스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현재 기술 수준 확인하기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533507" y="4316265"/>
            <a:ext cx="326759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구글 렌즈</a:t>
            </a:r>
            <a:endParaRPr lang="en-US" altLang="ko-KR" b="1" dirty="0"/>
          </a:p>
          <a:p>
            <a:endParaRPr lang="en-US" altLang="ko-KR" sz="300" b="1" dirty="0"/>
          </a:p>
          <a:p>
            <a:r>
              <a:rPr lang="ko-KR" altLang="en-US" sz="1600" dirty="0"/>
              <a:t>물체나 텍스트를 촬영하면 인식하여 관련 내용을 보여 준다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562C0-9961-9445-CDB2-1FE180E6B8D0}"/>
              </a:ext>
            </a:extLst>
          </p:cNvPr>
          <p:cNvSpPr txBox="1"/>
          <p:nvPr/>
        </p:nvSpPr>
        <p:spPr>
          <a:xfrm>
            <a:off x="4357028" y="4388022"/>
            <a:ext cx="326759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Which face Is real?</a:t>
            </a:r>
          </a:p>
          <a:p>
            <a:endParaRPr lang="en-US" altLang="ko-KR" sz="300" b="1" dirty="0"/>
          </a:p>
          <a:p>
            <a:r>
              <a:rPr lang="ko-KR" altLang="en-US" sz="1600" dirty="0"/>
              <a:t>가짜 얼굴을 생성하여 진짜 얼굴과 함께 배치해 진짜를 골라내도록 하는 서비스다</a:t>
            </a:r>
            <a:r>
              <a:rPr lang="en-US" altLang="ko-KR" sz="16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DB8C0-B391-9904-1884-05B5B1B6ABBE}"/>
              </a:ext>
            </a:extLst>
          </p:cNvPr>
          <p:cNvSpPr txBox="1"/>
          <p:nvPr/>
        </p:nvSpPr>
        <p:spPr>
          <a:xfrm>
            <a:off x="8390903" y="4388022"/>
            <a:ext cx="326759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얼굴 랜드마크 검출</a:t>
            </a:r>
            <a:endParaRPr lang="en-US" altLang="ko-KR" b="1" dirty="0"/>
          </a:p>
          <a:p>
            <a:endParaRPr lang="en-US" altLang="ko-KR" sz="300" b="1" dirty="0"/>
          </a:p>
          <a:p>
            <a:r>
              <a:rPr lang="ko-KR" altLang="en-US" sz="1600" dirty="0" err="1"/>
              <a:t>웹캠을</a:t>
            </a:r>
            <a:r>
              <a:rPr lang="ko-KR" altLang="en-US" sz="1600" dirty="0"/>
              <a:t> 통해 얼굴을 보여 주면 랜드마크를 검출해 </a:t>
            </a:r>
            <a:r>
              <a:rPr lang="en-US" altLang="ko-KR" sz="1600" dirty="0"/>
              <a:t>3</a:t>
            </a:r>
            <a:r>
              <a:rPr lang="ko-KR" altLang="en-US" sz="1600" dirty="0"/>
              <a:t>차원 깊이 정보를 추정해 보여 준다</a:t>
            </a:r>
            <a:r>
              <a:rPr lang="en-US" altLang="ko-KR" sz="16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E63F7A-7A9F-606F-F544-39E8E9D09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7" y="2373278"/>
            <a:ext cx="2836793" cy="18887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4BAA69-B511-DD30-2966-39BA53EB0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678" y="2373278"/>
            <a:ext cx="3182557" cy="19790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5928AE-76E2-7A14-0AE3-09CC39AD9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54"/>
          <a:stretch/>
        </p:blipFill>
        <p:spPr>
          <a:xfrm>
            <a:off x="8430333" y="2371207"/>
            <a:ext cx="2105587" cy="198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57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650632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비전 만들기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1D991-B8C0-EF56-1664-AC4D7D394025}"/>
              </a:ext>
            </a:extLst>
          </p:cNvPr>
          <p:cNvSpPr txBox="1"/>
          <p:nvPr/>
        </p:nvSpPr>
        <p:spPr>
          <a:xfrm>
            <a:off x="745869" y="2567226"/>
            <a:ext cx="36789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 err="1"/>
              <a:t>텐서플로</a:t>
            </a:r>
            <a:endParaRPr lang="en-US" altLang="ko-KR" sz="2200" b="1" dirty="0"/>
          </a:p>
          <a:p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딥러닝 라이브러리</a:t>
            </a:r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13130-37F9-AC79-F3D5-FAD3F5BB07A4}"/>
              </a:ext>
            </a:extLst>
          </p:cNvPr>
          <p:cNvSpPr txBox="1"/>
          <p:nvPr/>
        </p:nvSpPr>
        <p:spPr>
          <a:xfrm>
            <a:off x="745869" y="1583532"/>
            <a:ext cx="37501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en-US" altLang="ko-KR" sz="2200" b="1" dirty="0"/>
              <a:t>OpenCV</a:t>
            </a:r>
          </a:p>
          <a:p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컴퓨터 비전 전문 라이브러리</a:t>
            </a:r>
            <a:r>
              <a:rPr lang="en-US" altLang="ko-KR" sz="20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E5D48-2591-7AFE-9A16-90C32C8F999F}"/>
              </a:ext>
            </a:extLst>
          </p:cNvPr>
          <p:cNvSpPr txBox="1"/>
          <p:nvPr/>
        </p:nvSpPr>
        <p:spPr>
          <a:xfrm>
            <a:off x="745869" y="3550920"/>
            <a:ext cx="476610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/>
              <a:t>파이썬</a:t>
            </a:r>
            <a:endParaRPr lang="en-US" altLang="ko-KR" sz="2200" b="1" dirty="0"/>
          </a:p>
          <a:p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풍부한 배열 연산을 제공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x, y, z</a:t>
            </a:r>
            <a:r>
              <a:rPr lang="ko-KR" altLang="en-US" sz="2000" dirty="0"/>
              <a:t>가 길이가 </a:t>
            </a:r>
            <a:r>
              <a:rPr lang="en-US" altLang="ko-KR" sz="2000" dirty="0"/>
              <a:t>n</a:t>
            </a:r>
            <a:r>
              <a:rPr lang="ko-KR" altLang="en-US" sz="2000" dirty="0"/>
              <a:t>인 </a:t>
            </a:r>
            <a:r>
              <a:rPr lang="en-US" altLang="ko-KR" sz="2000" dirty="0"/>
              <a:t>1</a:t>
            </a:r>
            <a:r>
              <a:rPr lang="ko-KR" altLang="en-US" sz="2000" dirty="0"/>
              <a:t>차원 배열일 때</a:t>
            </a:r>
            <a:r>
              <a:rPr lang="en-US" altLang="ko-KR" sz="2000" dirty="0"/>
              <a:t>, x, y</a:t>
            </a:r>
            <a:r>
              <a:rPr lang="ko-KR" altLang="en-US" sz="2000" dirty="0"/>
              <a:t>를 요소별로 더해 </a:t>
            </a:r>
            <a:r>
              <a:rPr lang="en-US" altLang="ko-KR" sz="2000" dirty="0"/>
              <a:t>z</a:t>
            </a:r>
            <a:r>
              <a:rPr lang="ko-KR" altLang="en-US" sz="2000" dirty="0"/>
              <a:t>에 저장하기 위해 </a:t>
            </a:r>
            <a:r>
              <a:rPr lang="en-US" altLang="ko-KR" sz="2000" dirty="0"/>
              <a:t>C </a:t>
            </a:r>
            <a:r>
              <a:rPr lang="ko-KR" altLang="en-US" sz="2000" dirty="0"/>
              <a:t>언어에서는 반복문을 사용해 각 요소를 더하는 방식으로 코딩하지만 </a:t>
            </a:r>
            <a:r>
              <a:rPr lang="ko-KR" altLang="en-US" sz="2000" dirty="0" err="1"/>
              <a:t>파이썬에서는</a:t>
            </a:r>
            <a:r>
              <a:rPr lang="ko-KR" altLang="en-US" sz="2000" dirty="0"/>
              <a:t> </a:t>
            </a:r>
            <a:r>
              <a:rPr lang="en-US" altLang="ko-KR" sz="2000" dirty="0"/>
              <a:t>x</a:t>
            </a:r>
            <a:r>
              <a:rPr lang="ko-KR" altLang="en-US" sz="2000" dirty="0"/>
              <a:t>와 </a:t>
            </a:r>
            <a:r>
              <a:rPr lang="en-US" altLang="ko-KR" sz="2000" dirty="0"/>
              <a:t>y</a:t>
            </a:r>
            <a:r>
              <a:rPr lang="ko-KR" altLang="en-US" sz="2000" dirty="0"/>
              <a:t>를 그냥 더해서 </a:t>
            </a:r>
            <a:r>
              <a:rPr lang="en-US" altLang="ko-KR" sz="2000" dirty="0"/>
              <a:t>z</a:t>
            </a:r>
            <a:r>
              <a:rPr lang="ko-KR" altLang="en-US" sz="2000" dirty="0"/>
              <a:t>에 저장하면 되므로 편리하다</a:t>
            </a:r>
            <a:r>
              <a:rPr lang="en-US" altLang="ko-KR" sz="2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FD785-3327-5C8D-628B-3C62D24958B2}"/>
              </a:ext>
            </a:extLst>
          </p:cNvPr>
          <p:cNvSpPr txBox="1"/>
          <p:nvPr/>
        </p:nvSpPr>
        <p:spPr>
          <a:xfrm>
            <a:off x="6096000" y="4201160"/>
            <a:ext cx="3750107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| C </a:t>
            </a:r>
            <a:r>
              <a:rPr lang="ko-KR" altLang="en-US" sz="2000" b="1" dirty="0"/>
              <a:t>언어 </a:t>
            </a:r>
            <a:r>
              <a:rPr lang="en-US" altLang="ko-KR" sz="2000" b="1" dirty="0"/>
              <a:t>|</a:t>
            </a:r>
          </a:p>
          <a:p>
            <a:r>
              <a:rPr lang="en-US" altLang="ko-KR" sz="2000" dirty="0"/>
              <a:t> for(</a:t>
            </a:r>
            <a:r>
              <a:rPr lang="en-US" altLang="ko-KR" sz="2000" dirty="0" err="1"/>
              <a:t>i</a:t>
            </a:r>
            <a:r>
              <a:rPr lang="en-US" altLang="ko-KR" sz="2000" dirty="0"/>
              <a:t>=0;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&lt;n;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++)   z[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 = x[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 + y[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];</a:t>
            </a:r>
          </a:p>
          <a:p>
            <a:endParaRPr lang="en-US" altLang="ko-KR" sz="2000" dirty="0"/>
          </a:p>
          <a:p>
            <a:r>
              <a:rPr lang="en-US" altLang="ko-KR" sz="2000" b="1" dirty="0"/>
              <a:t>|</a:t>
            </a:r>
            <a:r>
              <a:rPr lang="ko-KR" altLang="en-US" sz="2000" b="1" dirty="0"/>
              <a:t>파이썬</a:t>
            </a:r>
            <a:r>
              <a:rPr lang="en-US" altLang="ko-KR" sz="2000" b="1" dirty="0"/>
              <a:t>|</a:t>
            </a:r>
          </a:p>
          <a:p>
            <a:r>
              <a:rPr lang="en-US" altLang="ko-KR" sz="2000" dirty="0"/>
              <a:t> z = x + y</a:t>
            </a:r>
          </a:p>
        </p:txBody>
      </p:sp>
    </p:spTree>
    <p:extLst>
      <p:ext uri="{BB962C8B-B14F-4D97-AF65-F5344CB8AC3E}">
        <p14:creationId xmlns:p14="http://schemas.microsoft.com/office/powerpoint/2010/main" val="4248304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3376245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OpenCV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1D991-B8C0-EF56-1664-AC4D7D394025}"/>
              </a:ext>
            </a:extLst>
          </p:cNvPr>
          <p:cNvSpPr txBox="1"/>
          <p:nvPr/>
        </p:nvSpPr>
        <p:spPr>
          <a:xfrm>
            <a:off x="4987493" y="2468175"/>
            <a:ext cx="69189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인텔이 개발했으며</a:t>
            </a:r>
            <a:r>
              <a:rPr lang="en-US" altLang="ko-KR" sz="2000" dirty="0"/>
              <a:t>, </a:t>
            </a:r>
            <a:r>
              <a:rPr lang="ko-KR" altLang="en-US" sz="2000" dirty="0"/>
              <a:t>구성 함수와 클래스는 </a:t>
            </a:r>
            <a:r>
              <a:rPr lang="en-US" altLang="ko-KR" sz="2000" dirty="0"/>
              <a:t>C</a:t>
            </a:r>
            <a:r>
              <a:rPr lang="ko-KR" altLang="en-US" sz="2000" dirty="0"/>
              <a:t>와 </a:t>
            </a:r>
            <a:r>
              <a:rPr lang="en-US" altLang="ko-KR" sz="2000" dirty="0"/>
              <a:t>C++ </a:t>
            </a:r>
            <a:r>
              <a:rPr lang="ko-KR" altLang="en-US" sz="2000" dirty="0"/>
              <a:t>언어로 개발되었다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전체 코드는 </a:t>
            </a:r>
            <a:r>
              <a:rPr lang="en-US" altLang="ko-KR" sz="2000" dirty="0"/>
              <a:t>180</a:t>
            </a:r>
            <a:r>
              <a:rPr lang="ko-KR" altLang="en-US" sz="2000" dirty="0"/>
              <a:t>만 라인 이상이다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함수 호출 시에 사용되는 인터페이스 언어는 </a:t>
            </a:r>
            <a:r>
              <a:rPr lang="en-US" altLang="ko-KR" sz="2000" dirty="0"/>
              <a:t>C, C++, </a:t>
            </a:r>
            <a:r>
              <a:rPr lang="ko-KR" altLang="en-US" sz="2000" dirty="0"/>
              <a:t>자바</a:t>
            </a:r>
            <a:r>
              <a:rPr lang="en-US" altLang="ko-KR" sz="2000" dirty="0"/>
              <a:t>, </a:t>
            </a:r>
            <a:r>
              <a:rPr lang="ko-KR" altLang="en-US" sz="2000" dirty="0"/>
              <a:t>자바스크립트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파이썬이</a:t>
            </a:r>
            <a:r>
              <a:rPr lang="ko-KR" altLang="en-US" sz="2000" dirty="0"/>
              <a:t> 있다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337D79-6232-D961-8145-569078881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77" y="1818640"/>
            <a:ext cx="3062914" cy="37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25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0836621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킥오프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 err="1"/>
              <a:t>파이썬을</a:t>
            </a:r>
            <a:r>
              <a:rPr lang="ko-KR" altLang="en-US" sz="2400" b="1" dirty="0"/>
              <a:t> 쓰기 위해 설치할 </a:t>
            </a:r>
            <a:r>
              <a:rPr lang="en-US" altLang="ko-KR" sz="2400" b="1" dirty="0"/>
              <a:t>3</a:t>
            </a:r>
            <a:r>
              <a:rPr lang="ko-KR" altLang="en-US" sz="2400" b="1" dirty="0"/>
              <a:t>가지 소프트웨어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1D991-B8C0-EF56-1664-AC4D7D394025}"/>
              </a:ext>
            </a:extLst>
          </p:cNvPr>
          <p:cNvSpPr txBox="1"/>
          <p:nvPr/>
        </p:nvSpPr>
        <p:spPr>
          <a:xfrm>
            <a:off x="527253" y="1754050"/>
            <a:ext cx="539602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 </a:t>
            </a:r>
            <a:r>
              <a:rPr lang="ko-KR" altLang="en-US" sz="2200" b="1" dirty="0"/>
              <a:t>파이썬 컴파일러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파이썬으로</a:t>
            </a:r>
            <a:r>
              <a:rPr lang="ko-KR" altLang="en-US" sz="2000" dirty="0"/>
              <a:t> 작성된 소스 프로그램을 컴퓨터가 실행할 수 기계어 프로그램으로 번역하는 프로그램이다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통합 개발 환경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프로그래밍할 때 프로그램 편집</a:t>
            </a:r>
            <a:r>
              <a:rPr lang="en-US" altLang="ko-KR" sz="2000" dirty="0"/>
              <a:t>, </a:t>
            </a:r>
            <a:r>
              <a:rPr lang="ko-KR" altLang="en-US" sz="2000" dirty="0"/>
              <a:t>관리</a:t>
            </a:r>
            <a:r>
              <a:rPr lang="en-US" altLang="ko-KR" sz="2000" dirty="0"/>
              <a:t>, </a:t>
            </a:r>
            <a:r>
              <a:rPr lang="ko-KR" altLang="en-US" sz="2000" dirty="0"/>
              <a:t>번역</a:t>
            </a:r>
            <a:r>
              <a:rPr lang="en-US" altLang="ko-KR" sz="2000" dirty="0"/>
              <a:t>, </a:t>
            </a:r>
            <a:r>
              <a:rPr lang="ko-KR" altLang="en-US" sz="2000" dirty="0"/>
              <a:t>디버깅 등의 작업을 통합적으로 지원하는 프로그램이다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라이브러리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특정한 일을 지원하는 변수</a:t>
            </a:r>
            <a:r>
              <a:rPr lang="en-US" altLang="ko-KR" sz="2000" dirty="0"/>
              <a:t>, </a:t>
            </a:r>
            <a:r>
              <a:rPr lang="ko-KR" altLang="en-US" sz="2000" dirty="0"/>
              <a:t>함수</a:t>
            </a:r>
            <a:r>
              <a:rPr lang="en-US" altLang="ko-KR" sz="2000" dirty="0"/>
              <a:t>, </a:t>
            </a:r>
            <a:r>
              <a:rPr lang="ko-KR" altLang="en-US" sz="2000" dirty="0"/>
              <a:t>클래스의 뭉치다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FCD352-6065-AF43-59DA-321B26E30A6C}"/>
              </a:ext>
            </a:extLst>
          </p:cNvPr>
          <p:cNvSpPr txBox="1"/>
          <p:nvPr/>
        </p:nvSpPr>
        <p:spPr>
          <a:xfrm>
            <a:off x="6395622" y="2863651"/>
            <a:ext cx="510656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아나콘다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필요한 소프트웨어 대부분을 한꺼번에 설치해 주며 가상 환경을 제공한다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8672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727955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지향 잘 활용하기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객체 다루기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1D991-B8C0-EF56-1664-AC4D7D394025}"/>
              </a:ext>
            </a:extLst>
          </p:cNvPr>
          <p:cNvSpPr txBox="1"/>
          <p:nvPr/>
        </p:nvSpPr>
        <p:spPr>
          <a:xfrm>
            <a:off x="4771906" y="2065074"/>
            <a:ext cx="69189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객체는 </a:t>
            </a:r>
            <a:r>
              <a:rPr lang="en-US" altLang="ko-KR" sz="2000" dirty="0"/>
              <a:t>‘ . ’</a:t>
            </a:r>
            <a:r>
              <a:rPr lang="ko-KR" altLang="en-US" sz="2000" dirty="0"/>
              <a:t>을 찍어 자신이 가진 함수를 능동적으로 호출한다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객체 내부에 있는 함수를 멤버 함수</a:t>
            </a:r>
            <a:r>
              <a:rPr lang="en-US" altLang="ko-KR" sz="2000" dirty="0"/>
              <a:t> </a:t>
            </a:r>
            <a:r>
              <a:rPr lang="ko-KR" altLang="en-US" sz="2000" dirty="0"/>
              <a:t>또는 메서드라고 한다</a:t>
            </a:r>
            <a:r>
              <a:rPr lang="en-US" altLang="ko-KR" sz="2000" dirty="0"/>
              <a:t>. </a:t>
            </a:r>
            <a:r>
              <a:rPr lang="ko-KR" altLang="en-US" sz="2000" dirty="0"/>
              <a:t>객체 내부에는 데이터를 저장할 멤버 변수도 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객체는 무한정 생성할 수 있다</a:t>
            </a:r>
            <a:r>
              <a:rPr lang="en-US" altLang="ko-KR" sz="2000" dirty="0"/>
              <a:t>.</a:t>
            </a:r>
            <a:r>
              <a:rPr lang="en-US" altLang="ko-KR" sz="2000" dirty="0" err="1"/>
              <a:t>np.ndarray</a:t>
            </a:r>
            <a:r>
              <a:rPr lang="ko-KR" altLang="en-US" sz="2000" dirty="0"/>
              <a:t> 클래스로 만든 객체를 스위스 칼에 비유할 수 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객체 여러 개가 서로 다르지만 멤버 함수는 같다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DF4A7C-FC51-CECD-1AEB-9AE7B386B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r="1"/>
          <a:stretch/>
        </p:blipFill>
        <p:spPr>
          <a:xfrm>
            <a:off x="914400" y="1149905"/>
            <a:ext cx="2651760" cy="2690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CFBD49-EA41-423C-080B-DB98EE91B713}"/>
              </a:ext>
            </a:extLst>
          </p:cNvPr>
          <p:cNvSpPr txBox="1"/>
          <p:nvPr/>
        </p:nvSpPr>
        <p:spPr>
          <a:xfrm>
            <a:off x="1857186" y="2201005"/>
            <a:ext cx="32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a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3F5A3-B2DC-9FBC-2B0B-C91252A590FA}"/>
              </a:ext>
            </a:extLst>
          </p:cNvPr>
          <p:cNvSpPr txBox="1"/>
          <p:nvPr/>
        </p:nvSpPr>
        <p:spPr>
          <a:xfrm rot="20409386">
            <a:off x="1958944" y="1784532"/>
            <a:ext cx="1188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reshape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4C3E8-43A4-EE52-549B-7705FB937441}"/>
              </a:ext>
            </a:extLst>
          </p:cNvPr>
          <p:cNvSpPr txBox="1"/>
          <p:nvPr/>
        </p:nvSpPr>
        <p:spPr>
          <a:xfrm>
            <a:off x="2945466" y="2447673"/>
            <a:ext cx="751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sort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F776A-2AE9-D217-5A70-1E37FC82AE25}"/>
              </a:ext>
            </a:extLst>
          </p:cNvPr>
          <p:cNvSpPr txBox="1"/>
          <p:nvPr/>
        </p:nvSpPr>
        <p:spPr>
          <a:xfrm rot="18360208">
            <a:off x="1552994" y="2990896"/>
            <a:ext cx="727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copy</a:t>
            </a:r>
            <a:endParaRPr lang="ko-KR" altLang="en-US" sz="2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376C62-5B7D-E8E9-D571-17C75209A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r="1"/>
          <a:stretch/>
        </p:blipFill>
        <p:spPr>
          <a:xfrm>
            <a:off x="966840" y="3537295"/>
            <a:ext cx="2651760" cy="2690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FE8B92-452B-0AEE-6500-BAF88AFC2E6C}"/>
              </a:ext>
            </a:extLst>
          </p:cNvPr>
          <p:cNvSpPr txBox="1"/>
          <p:nvPr/>
        </p:nvSpPr>
        <p:spPr>
          <a:xfrm>
            <a:off x="1909626" y="4588395"/>
            <a:ext cx="32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b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E1E1F9-FB52-034C-154A-DAFF69207B3C}"/>
              </a:ext>
            </a:extLst>
          </p:cNvPr>
          <p:cNvSpPr txBox="1"/>
          <p:nvPr/>
        </p:nvSpPr>
        <p:spPr>
          <a:xfrm rot="20409386">
            <a:off x="2011384" y="4171922"/>
            <a:ext cx="1188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reshape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A04300-287F-D5AB-545E-4581FB7EFBE1}"/>
              </a:ext>
            </a:extLst>
          </p:cNvPr>
          <p:cNvSpPr txBox="1"/>
          <p:nvPr/>
        </p:nvSpPr>
        <p:spPr>
          <a:xfrm>
            <a:off x="2997906" y="4835063"/>
            <a:ext cx="751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sort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837C51-49DF-B943-EBBB-B3880B0536BE}"/>
              </a:ext>
            </a:extLst>
          </p:cNvPr>
          <p:cNvSpPr txBox="1"/>
          <p:nvPr/>
        </p:nvSpPr>
        <p:spPr>
          <a:xfrm rot="18360208">
            <a:off x="1605434" y="5378286"/>
            <a:ext cx="727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copy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24444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7587333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지향 잘 활용하기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객체 확인하기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1D991-B8C0-EF56-1664-AC4D7D394025}"/>
              </a:ext>
            </a:extLst>
          </p:cNvPr>
          <p:cNvSpPr txBox="1"/>
          <p:nvPr/>
        </p:nvSpPr>
        <p:spPr>
          <a:xfrm>
            <a:off x="760933" y="1804850"/>
            <a:ext cx="54468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 </a:t>
            </a:r>
            <a:r>
              <a:rPr lang="en-US" altLang="ko-KR" sz="2200" b="1" dirty="0"/>
              <a:t>type, </a:t>
            </a:r>
            <a:r>
              <a:rPr lang="en-US" altLang="ko-KR" sz="2200" b="1" dirty="0" err="1"/>
              <a:t>dir</a:t>
            </a:r>
            <a:endParaRPr lang="en-US" altLang="ko-KR" sz="22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객체가</a:t>
            </a:r>
            <a:r>
              <a:rPr lang="en-US" altLang="ko-KR" sz="2000" dirty="0"/>
              <a:t> </a:t>
            </a:r>
            <a:r>
              <a:rPr lang="ko-KR" altLang="en-US" sz="2000" dirty="0"/>
              <a:t>어떤 클래스인지</a:t>
            </a:r>
            <a:r>
              <a:rPr lang="en-US" altLang="ko-KR" sz="2000" dirty="0"/>
              <a:t>, </a:t>
            </a:r>
            <a:r>
              <a:rPr lang="ko-KR" altLang="en-US" sz="2000" dirty="0"/>
              <a:t>사용 가능한 멤버 함수 목록을 알기 위해 사용하는 명령어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200" b="1" dirty="0">
                <a:solidFill>
                  <a:srgbClr val="BD582C"/>
                </a:solidFill>
              </a:rPr>
              <a:t>| </a:t>
            </a:r>
            <a:r>
              <a:rPr lang="en-US" altLang="ko-KR" sz="2200" b="1" dirty="0"/>
              <a:t>help</a:t>
            </a:r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멤버 함수가 어떤 일을 하며 어떻게 사용하는지 알기 위해 사용하는 함수다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D1BDAC-9F03-F649-4CB9-579393969A9D}"/>
              </a:ext>
            </a:extLst>
          </p:cNvPr>
          <p:cNvSpPr txBox="1"/>
          <p:nvPr/>
        </p:nvSpPr>
        <p:spPr>
          <a:xfrm>
            <a:off x="1192197" y="3013957"/>
            <a:ext cx="1124283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type(a)</a:t>
            </a:r>
          </a:p>
          <a:p>
            <a:r>
              <a:rPr lang="en-US" altLang="ko-KR" sz="2500" dirty="0" err="1"/>
              <a:t>dir</a:t>
            </a:r>
            <a:r>
              <a:rPr lang="en-US" altLang="ko-KR" sz="2500" dirty="0"/>
              <a:t>(a)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6E6FD8-CAA7-A655-43E7-2CDEAE9A4A88}"/>
              </a:ext>
            </a:extLst>
          </p:cNvPr>
          <p:cNvSpPr txBox="1"/>
          <p:nvPr/>
        </p:nvSpPr>
        <p:spPr>
          <a:xfrm>
            <a:off x="1192198" y="5267718"/>
            <a:ext cx="1642441" cy="4770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help(</a:t>
            </a:r>
            <a:r>
              <a:rPr lang="en-US" altLang="ko-KR" sz="2500" dirty="0" err="1"/>
              <a:t>a.sort</a:t>
            </a:r>
            <a:r>
              <a:rPr lang="en-US" altLang="ko-KR" sz="2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0848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5163593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영상을 읽고 표시하기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1D991-B8C0-EF56-1664-AC4D7D394025}"/>
              </a:ext>
            </a:extLst>
          </p:cNvPr>
          <p:cNvSpPr txBox="1"/>
          <p:nvPr/>
        </p:nvSpPr>
        <p:spPr>
          <a:xfrm>
            <a:off x="5030316" y="1489890"/>
            <a:ext cx="691896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en-US" altLang="ko-KR" sz="2200" b="1" dirty="0" err="1"/>
              <a:t>imread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CV2 </a:t>
            </a:r>
            <a:r>
              <a:rPr lang="ko-KR" altLang="en-US" sz="2000" dirty="0"/>
              <a:t>모듈이 제공하는 함수로</a:t>
            </a:r>
            <a:r>
              <a:rPr lang="en-US" altLang="ko-KR" sz="2000" dirty="0"/>
              <a:t>, </a:t>
            </a:r>
            <a:r>
              <a:rPr lang="ko-KR" altLang="en-US" sz="2000" dirty="0"/>
              <a:t>소스 파일이 저장되어 있는 폴더 내의 이미지 파일을 인수로 제공한다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en-US" altLang="ko-KR" sz="2200" b="1" dirty="0" err="1"/>
              <a:t>imshow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영상을 윈도우에 디스플레이 한다</a:t>
            </a:r>
            <a:r>
              <a:rPr lang="en-US" altLang="ko-KR" sz="2000" dirty="0"/>
              <a:t>. </a:t>
            </a:r>
            <a:r>
              <a:rPr lang="ko-KR" altLang="en-US" sz="2000" dirty="0"/>
              <a:t>첫 번째 인수는 윈도우의 이름</a:t>
            </a:r>
            <a:r>
              <a:rPr lang="en-US" altLang="ko-KR" sz="2000" dirty="0"/>
              <a:t>, </a:t>
            </a:r>
            <a:r>
              <a:rPr lang="ko-KR" altLang="en-US" sz="2000" dirty="0"/>
              <a:t>두 번째 인수는 </a:t>
            </a:r>
            <a:r>
              <a:rPr lang="ko-KR" altLang="en-US" sz="2000" dirty="0" err="1"/>
              <a:t>디스플레이할</a:t>
            </a:r>
            <a:r>
              <a:rPr lang="ko-KR" altLang="en-US" sz="2000" dirty="0"/>
              <a:t> 영상이다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en-US" altLang="ko-KR" sz="2200" b="1" dirty="0" err="1"/>
              <a:t>waitKey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키보드의 키가 눌릴 때까지 기다리다가 눌리면 해당 키의 유니코드 값을 반환한다</a:t>
            </a:r>
            <a:r>
              <a:rPr lang="en-US" altLang="ko-KR" sz="2000" dirty="0"/>
              <a:t>.</a:t>
            </a:r>
            <a:r>
              <a:rPr lang="ko-KR" altLang="en-US" sz="2000" dirty="0"/>
              <a:t> 시간을 지정하려면 인수로 </a:t>
            </a:r>
            <a:r>
              <a:rPr lang="ko-KR" altLang="en-US" sz="2000" dirty="0" err="1"/>
              <a:t>밀리초</a:t>
            </a:r>
            <a:r>
              <a:rPr lang="ko-KR" altLang="en-US" sz="2000" dirty="0"/>
              <a:t> 단위로 정수를 주면 되며</a:t>
            </a:r>
            <a:r>
              <a:rPr lang="en-US" altLang="ko-KR" sz="2000" dirty="0"/>
              <a:t>, 0</a:t>
            </a:r>
            <a:r>
              <a:rPr lang="ko-KR" altLang="en-US" sz="2000" dirty="0"/>
              <a:t>으로 설정하면 무한정 기다린다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en-US" altLang="ko-KR" sz="2200" b="1" dirty="0" err="1"/>
              <a:t>destroyAllWindows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윈도우를 닫는 역할을 한다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05E079-DFCF-6F0D-EEE6-20360FE8005A}"/>
              </a:ext>
            </a:extLst>
          </p:cNvPr>
          <p:cNvSpPr txBox="1"/>
          <p:nvPr/>
        </p:nvSpPr>
        <p:spPr>
          <a:xfrm>
            <a:off x="640080" y="1774370"/>
            <a:ext cx="4041256" cy="3785652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import cv2</a:t>
            </a:r>
          </a:p>
          <a:p>
            <a:r>
              <a:rPr lang="en-US" altLang="ko-KR" sz="2000" dirty="0"/>
              <a:t>import sys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img</a:t>
            </a:r>
            <a:r>
              <a:rPr lang="en-US" altLang="ko-KR" sz="2000" dirty="0"/>
              <a:t> = cv2.imread(‘soccer.jpg’)</a:t>
            </a:r>
          </a:p>
          <a:p>
            <a:endParaRPr lang="en-US" altLang="ko-KR" sz="2000" dirty="0"/>
          </a:p>
          <a:p>
            <a:r>
              <a:rPr lang="en-US" altLang="ko-KR" sz="2000" dirty="0"/>
              <a:t>if 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 is None: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 err="1"/>
              <a:t>sys.exit</a:t>
            </a:r>
            <a:r>
              <a:rPr lang="en-US" altLang="ko-KR" sz="2000" dirty="0"/>
              <a:t>(‘</a:t>
            </a:r>
            <a:r>
              <a:rPr lang="ko-KR" altLang="en-US" sz="2000" dirty="0"/>
              <a:t>파일이 없습니다</a:t>
            </a:r>
            <a:r>
              <a:rPr lang="en-US" altLang="ko-KR" sz="2000" dirty="0"/>
              <a:t>.’)</a:t>
            </a:r>
          </a:p>
          <a:p>
            <a:endParaRPr lang="en-US" altLang="ko-KR" sz="2000" dirty="0"/>
          </a:p>
          <a:p>
            <a:r>
              <a:rPr lang="en-US" altLang="ko-KR" sz="2000" dirty="0"/>
              <a:t>cv2.imshow(‘image display’, 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/>
              <a:t>cv2.waitKey()</a:t>
            </a:r>
          </a:p>
          <a:p>
            <a:r>
              <a:rPr lang="en-US" altLang="ko-KR" sz="2000" dirty="0"/>
              <a:t>cv2.destroyAllWindows()</a:t>
            </a:r>
          </a:p>
        </p:txBody>
      </p:sp>
    </p:spTree>
    <p:extLst>
      <p:ext uri="{BB962C8B-B14F-4D97-AF65-F5344CB8AC3E}">
        <p14:creationId xmlns:p14="http://schemas.microsoft.com/office/powerpoint/2010/main" val="2086463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6790642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영상을 읽고 표시하기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실행 결과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8391C2-2685-E4A7-1F7C-B2D61C68D6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7" t="823"/>
          <a:stretch/>
        </p:blipFill>
        <p:spPr>
          <a:xfrm>
            <a:off x="336550" y="1757680"/>
            <a:ext cx="4851134" cy="35255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9CD40E-6744-E66C-67E4-804B24EDC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960" y="1362943"/>
            <a:ext cx="5762104" cy="4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59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5163593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영상을 읽고 표시하기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1D991-B8C0-EF56-1664-AC4D7D394025}"/>
              </a:ext>
            </a:extLst>
          </p:cNvPr>
          <p:cNvSpPr txBox="1"/>
          <p:nvPr/>
        </p:nvSpPr>
        <p:spPr>
          <a:xfrm>
            <a:off x="5206640" y="1610031"/>
            <a:ext cx="618632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/>
              <a:t>화소</a:t>
            </a:r>
            <a:endParaRPr lang="en-US" altLang="ko-KR" sz="22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영상을 구성하는 한 점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컴퓨터 비전에서는 왼쪽 위를 원점으로 하여 행 좌표로 </a:t>
            </a:r>
            <a:r>
              <a:rPr lang="en-US" altLang="ko-KR" sz="2000" dirty="0"/>
              <a:t>y</a:t>
            </a:r>
            <a:r>
              <a:rPr lang="ko-KR" altLang="en-US" sz="2000" dirty="0"/>
              <a:t>축</a:t>
            </a:r>
            <a:r>
              <a:rPr lang="en-US" altLang="ko-KR" sz="2000" dirty="0"/>
              <a:t>, </a:t>
            </a:r>
            <a:r>
              <a:rPr lang="ko-KR" altLang="en-US" sz="2000" dirty="0"/>
              <a:t>열 좌표로 </a:t>
            </a:r>
            <a:r>
              <a:rPr lang="en-US" altLang="ko-KR" sz="2000" dirty="0"/>
              <a:t>x</a:t>
            </a:r>
            <a:r>
              <a:rPr lang="ko-KR" altLang="en-US" sz="2000" dirty="0"/>
              <a:t>축을</a:t>
            </a:r>
            <a:r>
              <a:rPr lang="en-US" altLang="ko-KR" sz="2000" dirty="0"/>
              <a:t>, </a:t>
            </a:r>
            <a:r>
              <a:rPr lang="ko-KR" altLang="en-US" sz="2000" dirty="0"/>
              <a:t>즉</a:t>
            </a:r>
            <a:r>
              <a:rPr lang="en-US" altLang="ko-KR" sz="2000" dirty="0"/>
              <a:t>, (</a:t>
            </a:r>
            <a:r>
              <a:rPr lang="en-US" altLang="ko-KR" sz="2000" dirty="0" err="1"/>
              <a:t>y,x</a:t>
            </a:r>
            <a:r>
              <a:rPr lang="en-US" altLang="ko-KR" sz="2000" dirty="0"/>
              <a:t>)</a:t>
            </a:r>
            <a:r>
              <a:rPr lang="ko-KR" altLang="en-US" sz="2000" dirty="0"/>
              <a:t>의 형태로 사용한다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컬러 영상은 한 화소가 </a:t>
            </a:r>
            <a:r>
              <a:rPr lang="en-US" altLang="ko-KR" sz="2000" dirty="0"/>
              <a:t>blue, green, red 3</a:t>
            </a:r>
            <a:r>
              <a:rPr lang="ko-KR" altLang="en-US" sz="2000" dirty="0"/>
              <a:t>개 값을 가지며</a:t>
            </a:r>
            <a:r>
              <a:rPr lang="en-US" altLang="ko-KR" sz="2000" dirty="0"/>
              <a:t>, OpenCV</a:t>
            </a:r>
            <a:r>
              <a:rPr lang="ko-KR" altLang="en-US" sz="2000" dirty="0"/>
              <a:t>에서는 </a:t>
            </a:r>
            <a:r>
              <a:rPr lang="en-US" altLang="ko-KR" sz="2000" dirty="0"/>
              <a:t>RGB</a:t>
            </a:r>
            <a:r>
              <a:rPr lang="ko-KR" altLang="en-US" sz="2000" dirty="0"/>
              <a:t>가 아닌</a:t>
            </a:r>
            <a:r>
              <a:rPr lang="en-US" altLang="ko-KR" sz="2000" dirty="0"/>
              <a:t>, BGR</a:t>
            </a:r>
            <a:r>
              <a:rPr lang="ko-KR" altLang="en-US" sz="2000" dirty="0"/>
              <a:t>의 순서를 가진다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 명령어를 통해 </a:t>
            </a:r>
            <a:r>
              <a:rPr lang="en-US" altLang="ko-KR" sz="2000" dirty="0"/>
              <a:t>(0,0)</a:t>
            </a:r>
            <a:r>
              <a:rPr lang="ko-KR" altLang="en-US" sz="2000" dirty="0"/>
              <a:t>에서의 </a:t>
            </a:r>
            <a:r>
              <a:rPr lang="ko-KR" altLang="en-US" sz="2000" dirty="0" err="1"/>
              <a:t>화솟값을</a:t>
            </a:r>
            <a:r>
              <a:rPr lang="ko-KR" altLang="en-US" sz="2000" dirty="0"/>
              <a:t> 알 수 있다</a:t>
            </a:r>
            <a:r>
              <a:rPr lang="en-US" altLang="ko-KR" sz="2000" dirty="0"/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CC209E-14BE-D090-AA06-68C2400E7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435766"/>
              </p:ext>
            </p:extLst>
          </p:nvPr>
        </p:nvGraphicFramePr>
        <p:xfrm>
          <a:off x="1767840" y="1676162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64D8F19-9D62-6865-E378-C5CC6A94E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079599"/>
              </p:ext>
            </p:extLst>
          </p:nvPr>
        </p:nvGraphicFramePr>
        <p:xfrm>
          <a:off x="1351280" y="2054018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7E7673-477B-3C5B-CCF0-7505973D0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033315"/>
              </p:ext>
            </p:extLst>
          </p:nvPr>
        </p:nvGraphicFramePr>
        <p:xfrm>
          <a:off x="1005840" y="2502229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CE51EC1-464F-6EB6-7788-227DDF7E2E19}"/>
              </a:ext>
            </a:extLst>
          </p:cNvPr>
          <p:cNvSpPr txBox="1"/>
          <p:nvPr/>
        </p:nvSpPr>
        <p:spPr>
          <a:xfrm>
            <a:off x="203200" y="2096933"/>
            <a:ext cx="1219200" cy="41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0(blue)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A3BF2-7803-DC74-F8AB-702DB7395B81}"/>
              </a:ext>
            </a:extLst>
          </p:cNvPr>
          <p:cNvSpPr txBox="1"/>
          <p:nvPr/>
        </p:nvSpPr>
        <p:spPr>
          <a:xfrm>
            <a:off x="375920" y="1678938"/>
            <a:ext cx="1219200" cy="41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1(green)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A89DD-E0BB-A68D-C06A-54CE53A49900}"/>
              </a:ext>
            </a:extLst>
          </p:cNvPr>
          <p:cNvSpPr txBox="1"/>
          <p:nvPr/>
        </p:nvSpPr>
        <p:spPr>
          <a:xfrm>
            <a:off x="1005840" y="1305315"/>
            <a:ext cx="1219200" cy="41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2(red)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98AF8-F240-436E-291C-C10847EE29BF}"/>
              </a:ext>
            </a:extLst>
          </p:cNvPr>
          <p:cNvSpPr txBox="1"/>
          <p:nvPr/>
        </p:nvSpPr>
        <p:spPr>
          <a:xfrm>
            <a:off x="375920" y="5139259"/>
            <a:ext cx="458216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print(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[0,0,0], 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[0,0,1], 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[0,0,2])</a:t>
            </a:r>
          </a:p>
        </p:txBody>
      </p:sp>
    </p:spTree>
    <p:extLst>
      <p:ext uri="{BB962C8B-B14F-4D97-AF65-F5344CB8AC3E}">
        <p14:creationId xmlns:p14="http://schemas.microsoft.com/office/powerpoint/2010/main" val="96556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8090676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형태 변환하고 크기 축소하기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1D991-B8C0-EF56-1664-AC4D7D394025}"/>
              </a:ext>
            </a:extLst>
          </p:cNvPr>
          <p:cNvSpPr txBox="1"/>
          <p:nvPr/>
        </p:nvSpPr>
        <p:spPr>
          <a:xfrm>
            <a:off x="5761836" y="2305615"/>
            <a:ext cx="60948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cvtColor</a:t>
            </a:r>
            <a:r>
              <a:rPr lang="en-US" altLang="ko-KR" sz="2000" dirty="0"/>
              <a:t> </a:t>
            </a:r>
            <a:r>
              <a:rPr lang="ko-KR" altLang="en-US" sz="2000" dirty="0"/>
              <a:t>함수를 통해 첫 번째 인수로 쓰인 객체를 두 번째 인수를 통해 명암 영상으로 변환한다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resize</a:t>
            </a:r>
            <a:r>
              <a:rPr lang="ko-KR" altLang="en-US" sz="2000" dirty="0"/>
              <a:t> 함수를 사용할 경우 영상의 크기를 변환한다</a:t>
            </a:r>
            <a:r>
              <a:rPr lang="en-US" altLang="ko-KR" sz="2000" dirty="0"/>
              <a:t>. </a:t>
            </a:r>
            <a:r>
              <a:rPr lang="ko-KR" altLang="en-US" sz="2000" dirty="0"/>
              <a:t>첫 번째 인수는 입력할 영상이며</a:t>
            </a:r>
            <a:r>
              <a:rPr lang="en-US" altLang="ko-KR" sz="2000" dirty="0"/>
              <a:t>, </a:t>
            </a:r>
            <a:r>
              <a:rPr lang="ko-KR" altLang="en-US" sz="2000" dirty="0"/>
              <a:t>두 번째 인수의 경우 변환할 크기를 지정하는데</a:t>
            </a:r>
            <a:r>
              <a:rPr lang="en-US" altLang="ko-KR" sz="2000" dirty="0"/>
              <a:t>, (0,0)</a:t>
            </a:r>
            <a:r>
              <a:rPr lang="ko-KR" altLang="en-US" sz="2000" dirty="0"/>
              <a:t>이므로 비율을 지정하는 </a:t>
            </a:r>
            <a:r>
              <a:rPr lang="en-US" altLang="ko-KR" sz="2000" dirty="0" err="1"/>
              <a:t>fx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fy</a:t>
            </a:r>
            <a:r>
              <a:rPr lang="ko-KR" altLang="en-US" sz="2000" dirty="0"/>
              <a:t>에 따라 결정한다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3F5C51-0E18-3993-B171-420DD771A836}"/>
              </a:ext>
            </a:extLst>
          </p:cNvPr>
          <p:cNvSpPr txBox="1"/>
          <p:nvPr/>
        </p:nvSpPr>
        <p:spPr>
          <a:xfrm>
            <a:off x="448156" y="2379712"/>
            <a:ext cx="5161280" cy="1631216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img</a:t>
            </a:r>
            <a:r>
              <a:rPr lang="en-US" altLang="ko-KR" sz="2000" dirty="0"/>
              <a:t> = cv2.imread(‘soccer.jpg’)</a:t>
            </a:r>
          </a:p>
          <a:p>
            <a:endParaRPr lang="en-US" altLang="ko-KR" sz="2000" dirty="0"/>
          </a:p>
          <a:p>
            <a:r>
              <a:rPr lang="en-US" altLang="ko-KR" sz="2000" dirty="0"/>
              <a:t>gray = cv2.cvtColor(img,cv2.COLOR_BGR2GRAY)</a:t>
            </a:r>
          </a:p>
          <a:p>
            <a:r>
              <a:rPr lang="en-US" altLang="ko-KR" sz="2000" dirty="0" err="1"/>
              <a:t>gray_small</a:t>
            </a:r>
            <a:r>
              <a:rPr lang="en-US" altLang="ko-KR" sz="2000" dirty="0"/>
              <a:t> = cv2.resize(gray, </a:t>
            </a:r>
            <a:r>
              <a:rPr lang="en-US" altLang="ko-KR" sz="2000" dirty="0" err="1"/>
              <a:t>dsize</a:t>
            </a:r>
            <a:r>
              <a:rPr lang="en-US" altLang="ko-KR" sz="2000" dirty="0"/>
              <a:t> = (0,0), </a:t>
            </a:r>
            <a:r>
              <a:rPr lang="en-US" altLang="ko-KR" sz="2000" dirty="0" err="1"/>
              <a:t>fx</a:t>
            </a:r>
            <a:r>
              <a:rPr lang="en-US" altLang="ko-KR" sz="2000" dirty="0"/>
              <a:t> = 0.5, </a:t>
            </a:r>
            <a:r>
              <a:rPr lang="en-US" altLang="ko-KR" sz="2000" dirty="0" err="1"/>
              <a:t>fy</a:t>
            </a:r>
            <a:r>
              <a:rPr lang="en-US" altLang="ko-KR" sz="2000" dirty="0"/>
              <a:t> = 0.5)</a:t>
            </a:r>
          </a:p>
        </p:txBody>
      </p:sp>
    </p:spTree>
    <p:extLst>
      <p:ext uri="{BB962C8B-B14F-4D97-AF65-F5344CB8AC3E}">
        <p14:creationId xmlns:p14="http://schemas.microsoft.com/office/powerpoint/2010/main" val="2617762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375921" y="647452"/>
            <a:ext cx="4622799" cy="4340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Chapter 1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1.1 </a:t>
            </a:r>
            <a:r>
              <a:rPr lang="ko-KR" altLang="en-US" sz="2400" b="1" dirty="0"/>
              <a:t>인간의 시각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1.2 </a:t>
            </a:r>
            <a:r>
              <a:rPr lang="ko-KR" altLang="en-US" sz="2400" b="1" dirty="0"/>
              <a:t>왜 컴퓨터 비전인가</a:t>
            </a:r>
            <a:r>
              <a:rPr lang="en-US" altLang="ko-KR" sz="2400" b="1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1.3 </a:t>
            </a:r>
            <a:r>
              <a:rPr lang="ko-KR" altLang="en-US" sz="2400" b="1" dirty="0"/>
              <a:t>컴퓨터 비전은 왜 어려운가</a:t>
            </a:r>
            <a:r>
              <a:rPr lang="en-US" altLang="ko-KR" sz="2400" b="1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1.4 </a:t>
            </a:r>
            <a:r>
              <a:rPr lang="ko-KR" altLang="en-US" sz="2400" b="1" dirty="0"/>
              <a:t>컴퓨터 비전의 역사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1.5 </a:t>
            </a:r>
            <a:r>
              <a:rPr lang="ko-KR" altLang="en-US" sz="2400" b="1" dirty="0"/>
              <a:t>컴퓨터 비전 체험 서비스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1.6 </a:t>
            </a:r>
            <a:r>
              <a:rPr lang="ko-KR" altLang="en-US" sz="2400" b="1" dirty="0"/>
              <a:t>컴퓨터 비전 만들기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7E9529-0A5C-EF6D-BD2D-6B4D53E17F18}"/>
              </a:ext>
            </a:extLst>
          </p:cNvPr>
          <p:cNvSpPr txBox="1"/>
          <p:nvPr/>
        </p:nvSpPr>
        <p:spPr>
          <a:xfrm>
            <a:off x="5557521" y="647452"/>
            <a:ext cx="6248399" cy="5451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Chapter 2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2.1 OpenCV </a:t>
            </a:r>
            <a:r>
              <a:rPr lang="ko-KR" altLang="en-US" sz="2400" b="1" dirty="0"/>
              <a:t>소개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2.2 </a:t>
            </a:r>
            <a:r>
              <a:rPr lang="ko-KR" altLang="en-US" sz="2400" b="1" dirty="0"/>
              <a:t>프로그래밍 킥오프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2.3 </a:t>
            </a:r>
            <a:r>
              <a:rPr lang="ko-KR" altLang="en-US" sz="2400" b="1" dirty="0"/>
              <a:t>객체지향 잘 활용하기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2.4 </a:t>
            </a:r>
            <a:r>
              <a:rPr lang="ko-KR" altLang="en-US" sz="2400" b="1" dirty="0"/>
              <a:t>영상을 읽고 표시하기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2.5 </a:t>
            </a:r>
            <a:r>
              <a:rPr lang="ko-KR" altLang="en-US" sz="2400" b="1" dirty="0"/>
              <a:t>영상 형태 변환하고 크기 축소하기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2.6 </a:t>
            </a:r>
            <a:r>
              <a:rPr lang="ko-KR" altLang="en-US" sz="2400" b="1" dirty="0"/>
              <a:t>웹 캠에서 비디오 읽기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2.7 </a:t>
            </a:r>
            <a:r>
              <a:rPr lang="ko-KR" altLang="en-US" sz="2400" b="1" dirty="0"/>
              <a:t>그래픽 기능과 사용자 인터페이스 만들기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2.8 </a:t>
            </a:r>
            <a:r>
              <a:rPr lang="ko-KR" altLang="en-US" sz="2400" b="1" dirty="0"/>
              <a:t>페인팅 기능 만들기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358867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8090676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형태 변환하고 크기 축소하기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1D991-B8C0-EF56-1664-AC4D7D394025}"/>
              </a:ext>
            </a:extLst>
          </p:cNvPr>
          <p:cNvSpPr txBox="1"/>
          <p:nvPr/>
        </p:nvSpPr>
        <p:spPr>
          <a:xfrm>
            <a:off x="5379066" y="1977570"/>
            <a:ext cx="60712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imwrite</a:t>
            </a:r>
            <a:r>
              <a:rPr lang="en-US" altLang="ko-KR" sz="2000" dirty="0"/>
              <a:t> </a:t>
            </a:r>
            <a:r>
              <a:rPr lang="ko-KR" altLang="en-US" sz="2000" dirty="0"/>
              <a:t>함수는</a:t>
            </a:r>
            <a:r>
              <a:rPr lang="en-US" altLang="ko-KR" sz="2000" dirty="0"/>
              <a:t> </a:t>
            </a:r>
            <a:r>
              <a:rPr lang="ko-KR" altLang="en-US" sz="2000" dirty="0"/>
              <a:t>지정한 영상을 지정한 이름으로 지정한 파일에 저장한다</a:t>
            </a:r>
            <a:r>
              <a:rPr lang="en-US" altLang="ko-KR" sz="2000" dirty="0"/>
              <a:t>. </a:t>
            </a:r>
            <a:r>
              <a:rPr lang="ko-KR" altLang="en-US" sz="2000" dirty="0"/>
              <a:t>두 번째 인수로 쓰인 객체를 첫 번째 인수에 저장하며</a:t>
            </a:r>
            <a:r>
              <a:rPr lang="en-US" altLang="ko-KR" sz="2000" dirty="0"/>
              <a:t>, </a:t>
            </a:r>
            <a:r>
              <a:rPr lang="ko-KR" altLang="en-US" sz="2000" dirty="0"/>
              <a:t>파일 확장자를 </a:t>
            </a:r>
            <a:r>
              <a:rPr lang="en-US" altLang="ko-KR" sz="2000" dirty="0"/>
              <a:t>jpg</a:t>
            </a:r>
            <a:r>
              <a:rPr lang="ko-KR" altLang="en-US" sz="2000" dirty="0"/>
              <a:t>가 아닌 </a:t>
            </a:r>
            <a:r>
              <a:rPr lang="en-US" altLang="ko-KR" sz="2000" dirty="0" err="1"/>
              <a:t>png</a:t>
            </a:r>
            <a:r>
              <a:rPr lang="ko-KR" altLang="en-US" sz="2000" dirty="0"/>
              <a:t>로 저장하는 것도 가능하다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영상을</a:t>
            </a:r>
            <a:r>
              <a:rPr lang="en-US" altLang="ko-KR" sz="2000" dirty="0"/>
              <a:t> </a:t>
            </a:r>
            <a:r>
              <a:rPr lang="ko-KR" altLang="en-US" sz="2000" dirty="0"/>
              <a:t>명암 영상으로 변환하는 건 다음 공식으로 제시된다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BGR</a:t>
            </a:r>
            <a:r>
              <a:rPr lang="ko-KR" altLang="en-US" sz="2000" dirty="0"/>
              <a:t>의 값을 식에 대입하여 </a:t>
            </a:r>
            <a:r>
              <a:rPr lang="en-US" altLang="ko-KR" sz="2000" dirty="0"/>
              <a:t>round</a:t>
            </a:r>
            <a:r>
              <a:rPr lang="ko-KR" altLang="en-US" sz="2000" dirty="0"/>
              <a:t>를 통해 반올림 한 후</a:t>
            </a:r>
            <a:r>
              <a:rPr lang="en-US" altLang="ko-KR" sz="2000" dirty="0"/>
              <a:t>, I</a:t>
            </a:r>
            <a:r>
              <a:rPr lang="ko-KR" altLang="en-US" sz="2000" dirty="0"/>
              <a:t>를 구한다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이런 연산을 모든 화소에 적용한다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3F5C51-0E18-3993-B171-420DD771A836}"/>
              </a:ext>
            </a:extLst>
          </p:cNvPr>
          <p:cNvSpPr txBox="1"/>
          <p:nvPr/>
        </p:nvSpPr>
        <p:spPr>
          <a:xfrm>
            <a:off x="741680" y="2071151"/>
            <a:ext cx="4041256" cy="1323439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cv2.imwrite(‘soccer_gray.jpg’,  gray)</a:t>
            </a:r>
          </a:p>
          <a:p>
            <a:endParaRPr lang="en-US" altLang="ko-KR" sz="2000" dirty="0"/>
          </a:p>
          <a:p>
            <a:r>
              <a:rPr lang="en-US" altLang="ko-KR" sz="2000" dirty="0"/>
              <a:t>cv2.imwrite(‘soccer_gray_small.jpg’, </a:t>
            </a:r>
            <a:r>
              <a:rPr lang="en-US" altLang="ko-KR" sz="2000" dirty="0" err="1"/>
              <a:t>gray_small</a:t>
            </a:r>
            <a:r>
              <a:rPr lang="en-US" altLang="ko-KR" sz="2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0A8A37-1DFA-D749-1119-EB97054B227E}"/>
                  </a:ext>
                </a:extLst>
              </p:cNvPr>
              <p:cNvSpPr txBox="1"/>
              <p:nvPr/>
            </p:nvSpPr>
            <p:spPr>
              <a:xfrm>
                <a:off x="719494" y="4262133"/>
                <a:ext cx="4476692" cy="70788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ko-KR" alt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𝑟𝑜𝑢𝑛𝑑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(0.299 ∗ 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 + 0.587 ∗ 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+ 0.114 ∗ 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0A8A37-1DFA-D749-1119-EB97054B2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4" y="4262133"/>
                <a:ext cx="4476692" cy="707886"/>
              </a:xfrm>
              <a:prstGeom prst="rect">
                <a:avLst/>
              </a:prstGeom>
              <a:blipFill>
                <a:blip r:embed="rId2"/>
                <a:stretch>
                  <a:fillRect b="-862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049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9717725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형태 변환하고 크기 축소하기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실행 결과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80A7DF-C86C-BBF5-F478-E5D721EEF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06" y="2024550"/>
            <a:ext cx="5494329" cy="28088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E44674-0B90-9E26-5095-8AE1B5458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574" y="1390651"/>
            <a:ext cx="3535681" cy="23589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0E99D0-0292-D2DE-D170-116A30246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814" y="4285267"/>
            <a:ext cx="1767600" cy="11820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E57C16-C634-4CCA-BFB7-860F2BB8B601}"/>
              </a:ext>
            </a:extLst>
          </p:cNvPr>
          <p:cNvSpPr txBox="1"/>
          <p:nvPr/>
        </p:nvSpPr>
        <p:spPr>
          <a:xfrm>
            <a:off x="7213739" y="3731189"/>
            <a:ext cx="341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gray.jpg</a:t>
            </a:r>
            <a:endParaRPr lang="en-US" altLang="ko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B8AF53-D997-A498-0A3C-1DE3753A73CD}"/>
              </a:ext>
            </a:extLst>
          </p:cNvPr>
          <p:cNvSpPr txBox="1"/>
          <p:nvPr/>
        </p:nvSpPr>
        <p:spPr>
          <a:xfrm>
            <a:off x="7213739" y="5486758"/>
            <a:ext cx="341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gray_small.jpg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46600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5344733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캠에서 비디오 읽기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1D991-B8C0-EF56-1664-AC4D7D394025}"/>
              </a:ext>
            </a:extLst>
          </p:cNvPr>
          <p:cNvSpPr txBox="1"/>
          <p:nvPr/>
        </p:nvSpPr>
        <p:spPr>
          <a:xfrm>
            <a:off x="5081116" y="1784530"/>
            <a:ext cx="66638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VideoCapture</a:t>
            </a:r>
            <a:r>
              <a:rPr lang="en-US" altLang="ko-KR" sz="2000" dirty="0"/>
              <a:t> </a:t>
            </a:r>
            <a:r>
              <a:rPr lang="ko-KR" altLang="en-US" sz="2000" dirty="0"/>
              <a:t>함수는 웹 캠과의 연결을 시도하고 그 결과를 </a:t>
            </a:r>
            <a:r>
              <a:rPr lang="en-US" altLang="ko-KR" sz="2000" dirty="0"/>
              <a:t>cap </a:t>
            </a:r>
            <a:r>
              <a:rPr lang="ko-KR" altLang="en-US" sz="2000" dirty="0"/>
              <a:t>객체에 저장한다</a:t>
            </a:r>
            <a:r>
              <a:rPr lang="en-US" altLang="ko-KR" sz="2000" dirty="0"/>
              <a:t>. </a:t>
            </a:r>
            <a:r>
              <a:rPr lang="ko-KR" altLang="en-US" sz="2000" dirty="0"/>
              <a:t>첫 번째 인수는 </a:t>
            </a:r>
            <a:r>
              <a:rPr lang="ko-KR" altLang="en-US" sz="2000" dirty="0" err="1"/>
              <a:t>웹캠의</a:t>
            </a:r>
            <a:r>
              <a:rPr lang="ko-KR" altLang="en-US" sz="2000" dirty="0"/>
              <a:t> 번호로</a:t>
            </a:r>
            <a:r>
              <a:rPr lang="en-US" altLang="ko-KR" sz="2000" dirty="0"/>
              <a:t>, </a:t>
            </a:r>
            <a:r>
              <a:rPr lang="ko-KR" altLang="en-US" sz="2000" dirty="0"/>
              <a:t>웹 캠이 </a:t>
            </a:r>
            <a:r>
              <a:rPr lang="ko-KR" altLang="en-US" sz="2000" b="1" dirty="0"/>
              <a:t>하나인 경우</a:t>
            </a:r>
            <a:r>
              <a:rPr lang="ko-KR" altLang="en-US" sz="2000" dirty="0"/>
              <a:t>에 </a:t>
            </a:r>
            <a:r>
              <a:rPr lang="en-US" altLang="ko-KR" sz="2000" b="1" dirty="0"/>
              <a:t>0</a:t>
            </a:r>
            <a:r>
              <a:rPr lang="ko-KR" altLang="en-US" sz="2000" dirty="0"/>
              <a:t>을 입력한다</a:t>
            </a:r>
            <a:r>
              <a:rPr lang="en-US" altLang="ko-KR" sz="2000" dirty="0"/>
              <a:t>. </a:t>
            </a:r>
            <a:r>
              <a:rPr lang="ko-KR" altLang="en-US" sz="2000" dirty="0"/>
              <a:t>두 번째 인수의 경우 비디오가 화면에 바로 나타나게 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Read</a:t>
            </a:r>
            <a:r>
              <a:rPr lang="ko-KR" altLang="en-US" sz="2000" dirty="0"/>
              <a:t> 함수는</a:t>
            </a:r>
            <a:r>
              <a:rPr lang="en-US" altLang="ko-KR" sz="2000" dirty="0"/>
              <a:t> </a:t>
            </a:r>
            <a:r>
              <a:rPr lang="ko-KR" altLang="en-US" sz="2000" dirty="0"/>
              <a:t>호출한 순간의 프레임을 획득하여 성공 여부와</a:t>
            </a:r>
            <a:r>
              <a:rPr lang="en-US" altLang="ko-KR" sz="2000" dirty="0"/>
              <a:t> </a:t>
            </a:r>
            <a:r>
              <a:rPr lang="ko-KR" altLang="en-US" sz="2000" dirty="0"/>
              <a:t>프레임을 반환한다</a:t>
            </a:r>
            <a:r>
              <a:rPr lang="en-US" altLang="ko-KR" sz="2000" dirty="0"/>
              <a:t>. </a:t>
            </a:r>
            <a:r>
              <a:rPr lang="ko-KR" altLang="en-US" sz="2000" dirty="0"/>
              <a:t>각각</a:t>
            </a:r>
            <a:r>
              <a:rPr lang="en-US" altLang="ko-KR" sz="2000" dirty="0"/>
              <a:t> ret</a:t>
            </a:r>
            <a:r>
              <a:rPr lang="ko-KR" altLang="en-US" sz="2000" dirty="0"/>
              <a:t>와</a:t>
            </a:r>
            <a:r>
              <a:rPr lang="en-US" altLang="ko-KR" sz="2000" dirty="0"/>
              <a:t> frame</a:t>
            </a:r>
            <a:r>
              <a:rPr lang="ko-KR" altLang="en-US" sz="2000" dirty="0"/>
              <a:t>에 저장한다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imshow</a:t>
            </a:r>
            <a:r>
              <a:rPr lang="ko-KR" altLang="en-US" sz="2000" dirty="0"/>
              <a:t> 함수를</a:t>
            </a:r>
            <a:r>
              <a:rPr lang="en-US" altLang="ko-KR" sz="2000" dirty="0"/>
              <a:t> </a:t>
            </a:r>
            <a:r>
              <a:rPr lang="ko-KR" altLang="en-US" sz="2000" dirty="0"/>
              <a:t>통해 윈도우에 영상을 </a:t>
            </a:r>
            <a:r>
              <a:rPr lang="ko-KR" altLang="en-US" sz="2000" dirty="0" err="1"/>
              <a:t>디스플레이한다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키보드에서 </a:t>
            </a:r>
            <a:r>
              <a:rPr lang="en-US" altLang="ko-KR" sz="2000" dirty="0"/>
              <a:t>q</a:t>
            </a:r>
            <a:r>
              <a:rPr lang="ko-KR" altLang="en-US" sz="2000" dirty="0"/>
              <a:t>가 입력될 경우 루프를 탈출하도록 되어 영상이 끝나게 된다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3F5C51-0E18-3993-B171-420DD771A836}"/>
              </a:ext>
            </a:extLst>
          </p:cNvPr>
          <p:cNvSpPr txBox="1"/>
          <p:nvPr/>
        </p:nvSpPr>
        <p:spPr>
          <a:xfrm>
            <a:off x="579120" y="1436114"/>
            <a:ext cx="4277360" cy="4708981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cv2.imwrite(‘soccer_gray.jpg’, gray)</a:t>
            </a:r>
          </a:p>
          <a:p>
            <a:endParaRPr lang="en-US" altLang="ko-KR" sz="2000" dirty="0"/>
          </a:p>
          <a:p>
            <a:r>
              <a:rPr lang="en-US" altLang="ko-KR" sz="2000" dirty="0"/>
              <a:t>Cap</a:t>
            </a:r>
            <a:r>
              <a:rPr lang="ko-KR" altLang="en-US" sz="2000" dirty="0"/>
              <a:t> </a:t>
            </a:r>
            <a:r>
              <a:rPr lang="en-US" altLang="ko-KR" sz="2000" dirty="0"/>
              <a:t>=</a:t>
            </a:r>
            <a:r>
              <a:rPr lang="ko-KR" altLang="en-US" sz="2000" dirty="0"/>
              <a:t> </a:t>
            </a:r>
            <a:r>
              <a:rPr lang="en-US" altLang="ko-KR" sz="2000" dirty="0"/>
              <a:t>cv2.VideoCapture(0, cv2.CAP_DSHOW)</a:t>
            </a:r>
          </a:p>
          <a:p>
            <a:endParaRPr lang="en-US" altLang="ko-KR" sz="2000" dirty="0"/>
          </a:p>
          <a:p>
            <a:r>
              <a:rPr lang="en-US" altLang="ko-KR" sz="2000" dirty="0"/>
              <a:t>While True:</a:t>
            </a:r>
          </a:p>
          <a:p>
            <a:r>
              <a:rPr lang="en-US" altLang="ko-KR" sz="2000" dirty="0"/>
              <a:t>    ret, frame = </a:t>
            </a:r>
            <a:r>
              <a:rPr lang="en-US" altLang="ko-KR" sz="2000" dirty="0" err="1"/>
              <a:t>cap.read</a:t>
            </a:r>
            <a:r>
              <a:rPr lang="en-US" altLang="ko-KR" sz="2000" dirty="0"/>
              <a:t>()</a:t>
            </a:r>
          </a:p>
          <a:p>
            <a:r>
              <a:rPr lang="en-US" altLang="ko-KR" sz="2000" dirty="0"/>
              <a:t>    if not ret:</a:t>
            </a:r>
          </a:p>
          <a:p>
            <a:r>
              <a:rPr lang="en-US" altLang="ko-KR" sz="2000" dirty="0"/>
              <a:t>        break</a:t>
            </a:r>
          </a:p>
          <a:p>
            <a:r>
              <a:rPr lang="en-US" altLang="ko-KR" sz="2000" dirty="0"/>
              <a:t>    cv2.imshow(‘video display’, frame)</a:t>
            </a:r>
          </a:p>
          <a:p>
            <a:r>
              <a:rPr lang="en-US" altLang="ko-KR" sz="2000" dirty="0"/>
              <a:t>    key = cv2.waitKey(1)</a:t>
            </a:r>
          </a:p>
          <a:p>
            <a:r>
              <a:rPr lang="en-US" altLang="ko-KR" sz="2000" dirty="0"/>
              <a:t>    if key == </a:t>
            </a:r>
            <a:r>
              <a:rPr lang="en-US" altLang="ko-KR" sz="2000" dirty="0" err="1"/>
              <a:t>ord</a:t>
            </a:r>
            <a:r>
              <a:rPr lang="en-US" altLang="ko-KR" sz="2000" dirty="0"/>
              <a:t>(‘q’)</a:t>
            </a:r>
          </a:p>
          <a:p>
            <a:r>
              <a:rPr lang="en-US" altLang="ko-KR" sz="2000" dirty="0"/>
              <a:t>        break</a:t>
            </a:r>
          </a:p>
          <a:p>
            <a:r>
              <a:rPr lang="en-US" altLang="ko-KR" sz="2000" dirty="0" err="1"/>
              <a:t>Cap.release</a:t>
            </a:r>
            <a:r>
              <a:rPr lang="en-US" altLang="ko-KR" sz="2000" dirty="0"/>
              <a:t>()</a:t>
            </a:r>
          </a:p>
          <a:p>
            <a:r>
              <a:rPr lang="en-US" altLang="ko-KR" sz="2000" dirty="0"/>
              <a:t>Cv2.destroyAllWindows()</a:t>
            </a:r>
          </a:p>
        </p:txBody>
      </p:sp>
    </p:spTree>
    <p:extLst>
      <p:ext uri="{BB962C8B-B14F-4D97-AF65-F5344CB8AC3E}">
        <p14:creationId xmlns:p14="http://schemas.microsoft.com/office/powerpoint/2010/main" val="2818428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9195146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캠에서 비디오 읽기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비디오에서 영상 수집하기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1D991-B8C0-EF56-1664-AC4D7D394025}"/>
              </a:ext>
            </a:extLst>
          </p:cNvPr>
          <p:cNvSpPr txBox="1"/>
          <p:nvPr/>
        </p:nvSpPr>
        <p:spPr>
          <a:xfrm>
            <a:off x="5528156" y="1906450"/>
            <a:ext cx="61050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수집한 영상을 이어 붙이기 위해서 </a:t>
            </a:r>
            <a:r>
              <a:rPr lang="en-US" altLang="ko-KR" sz="2000" dirty="0" err="1"/>
              <a:t>numpy</a:t>
            </a:r>
            <a:r>
              <a:rPr lang="ko-KR" altLang="en-US" sz="2000" dirty="0"/>
              <a:t>의 </a:t>
            </a:r>
            <a:r>
              <a:rPr lang="en-US" altLang="ko-KR" sz="2000" dirty="0" err="1"/>
              <a:t>hstack</a:t>
            </a:r>
            <a:r>
              <a:rPr lang="en-US" altLang="ko-KR" sz="2000" dirty="0"/>
              <a:t> </a:t>
            </a:r>
            <a:r>
              <a:rPr lang="ko-KR" altLang="en-US" sz="2000" dirty="0"/>
              <a:t>함수를 사용한다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키보드의 </a:t>
            </a:r>
            <a:r>
              <a:rPr lang="en-US" altLang="ko-KR" sz="2000" dirty="0"/>
              <a:t>c</a:t>
            </a:r>
            <a:r>
              <a:rPr lang="ko-KR" altLang="en-US" sz="2000" dirty="0"/>
              <a:t>를 누를 경우 프레임을 </a:t>
            </a:r>
            <a:r>
              <a:rPr lang="en-US" altLang="ko-KR" sz="2000" dirty="0"/>
              <a:t>frames</a:t>
            </a:r>
            <a:r>
              <a:rPr lang="ko-KR" altLang="en-US" sz="2000" dirty="0"/>
              <a:t>에 추가한다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수집한 영상이 있을 경우 </a:t>
            </a:r>
            <a:r>
              <a:rPr lang="en-US" altLang="ko-KR" sz="2000" dirty="0"/>
              <a:t>min </a:t>
            </a:r>
            <a:r>
              <a:rPr lang="ko-KR" altLang="en-US" sz="2000" dirty="0"/>
              <a:t>함수를 사용하여 </a:t>
            </a:r>
            <a:r>
              <a:rPr lang="en-US" altLang="ko-KR" sz="2000" dirty="0"/>
              <a:t>3</a:t>
            </a:r>
            <a:r>
              <a:rPr lang="ko-KR" altLang="en-US" sz="2000" dirty="0"/>
              <a:t>개까지 이어 붙이도록 설정한다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3F5C51-0E18-3993-B171-420DD771A836}"/>
              </a:ext>
            </a:extLst>
          </p:cNvPr>
          <p:cNvSpPr txBox="1"/>
          <p:nvPr/>
        </p:nvSpPr>
        <p:spPr>
          <a:xfrm>
            <a:off x="741680" y="2698930"/>
            <a:ext cx="4307840" cy="707886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if</a:t>
            </a:r>
            <a:r>
              <a:rPr lang="ko-KR" altLang="en-US" sz="2000" dirty="0"/>
              <a:t> </a:t>
            </a:r>
            <a:r>
              <a:rPr lang="en-US" altLang="ko-KR" sz="2000" dirty="0"/>
              <a:t>key == </a:t>
            </a:r>
            <a:r>
              <a:rPr lang="en-US" altLang="ko-KR" sz="2000" dirty="0" err="1"/>
              <a:t>ord</a:t>
            </a:r>
            <a:r>
              <a:rPr lang="en-US" altLang="ko-KR" sz="2000" dirty="0"/>
              <a:t>(‘c’)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 err="1"/>
              <a:t>frames.append</a:t>
            </a:r>
            <a:r>
              <a:rPr lang="en-US" altLang="ko-KR" sz="2000" dirty="0"/>
              <a:t>(frames)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7E00B2-7CED-BC5A-A98C-FD46BFF2C85A}"/>
              </a:ext>
            </a:extLst>
          </p:cNvPr>
          <p:cNvSpPr txBox="1"/>
          <p:nvPr/>
        </p:nvSpPr>
        <p:spPr>
          <a:xfrm>
            <a:off x="741680" y="3757020"/>
            <a:ext cx="4307840" cy="1631216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if </a:t>
            </a:r>
            <a:r>
              <a:rPr lang="en-US" altLang="ko-KR" sz="2000" dirty="0" err="1"/>
              <a:t>len</a:t>
            </a:r>
            <a:r>
              <a:rPr lang="en-US" altLang="ko-KR" sz="2000" dirty="0"/>
              <a:t>(frames) &gt;0: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 err="1"/>
              <a:t>imgs</a:t>
            </a:r>
            <a:r>
              <a:rPr lang="en-US" altLang="ko-KR" sz="2000" dirty="0"/>
              <a:t> = frames[0]</a:t>
            </a:r>
          </a:p>
          <a:p>
            <a:r>
              <a:rPr lang="en-US" altLang="ko-KR" sz="2000" dirty="0"/>
              <a:t>    for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 in range(1, min(3, </a:t>
            </a:r>
            <a:r>
              <a:rPr lang="en-US" altLang="ko-KR" sz="2000" dirty="0" err="1"/>
              <a:t>len</a:t>
            </a:r>
            <a:r>
              <a:rPr lang="en-US" altLang="ko-KR" sz="2000" dirty="0"/>
              <a:t>(frames)))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err="1"/>
              <a:t>imgs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np.hstack</a:t>
            </a:r>
            <a:r>
              <a:rPr lang="en-US" altLang="ko-KR" sz="2000" dirty="0"/>
              <a:t>((</a:t>
            </a:r>
            <a:r>
              <a:rPr lang="en-US" altLang="ko-KR" sz="2000" dirty="0" err="1"/>
              <a:t>imgs</a:t>
            </a:r>
            <a:r>
              <a:rPr lang="en-US" altLang="ko-KR" sz="2000" dirty="0"/>
              <a:t>, frames[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]))</a:t>
            </a:r>
          </a:p>
          <a:p>
            <a:r>
              <a:rPr lang="en-US" altLang="ko-KR" sz="2000" dirty="0"/>
              <a:t>    cv2.imshow(‘</a:t>
            </a:r>
            <a:r>
              <a:rPr lang="en-US" altLang="ko-KR" sz="2000" dirty="0" err="1"/>
              <a:t>colledted</a:t>
            </a:r>
            <a:r>
              <a:rPr lang="en-US" altLang="ko-KR" sz="2000" dirty="0"/>
              <a:t> images’, </a:t>
            </a:r>
            <a:r>
              <a:rPr lang="en-US" altLang="ko-KR" sz="2000" dirty="0" err="1"/>
              <a:t>imgs</a:t>
            </a:r>
            <a:r>
              <a:rPr lang="en-US" altLang="ko-KR" sz="2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5295C-3FD1-7F57-1266-3FA9D6387238}"/>
              </a:ext>
            </a:extLst>
          </p:cNvPr>
          <p:cNvSpPr txBox="1"/>
          <p:nvPr/>
        </p:nvSpPr>
        <p:spPr>
          <a:xfrm>
            <a:off x="730650" y="1677850"/>
            <a:ext cx="4318870" cy="707886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import </a:t>
            </a:r>
            <a:r>
              <a:rPr lang="en-US" altLang="ko-KR" sz="2000" dirty="0" err="1"/>
              <a:t>numpy</a:t>
            </a:r>
            <a:r>
              <a:rPr lang="en-US" altLang="ko-KR" sz="2000" dirty="0"/>
              <a:t> as np</a:t>
            </a:r>
          </a:p>
          <a:p>
            <a:r>
              <a:rPr lang="en-US" altLang="ko-KR" sz="2000" dirty="0"/>
              <a:t>frames = []</a:t>
            </a:r>
          </a:p>
        </p:txBody>
      </p:sp>
    </p:spTree>
    <p:extLst>
      <p:ext uri="{BB962C8B-B14F-4D97-AF65-F5344CB8AC3E}">
        <p14:creationId xmlns:p14="http://schemas.microsoft.com/office/powerpoint/2010/main" val="3943294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697178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캠에서 비디오 읽기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실행 결과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D32AD1-8086-EF90-D006-4DCFDACBB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28" y="1421242"/>
            <a:ext cx="3063919" cy="45061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03F92E-F58F-D76C-AA08-6A6E98FF1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847" y="1421242"/>
            <a:ext cx="3262899" cy="14470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C158F1-68A3-96C7-7F31-BE8D22705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30" y="3674312"/>
            <a:ext cx="6471384" cy="161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04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9629559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 기능과 사용자 인터페이스 만들기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1D991-B8C0-EF56-1664-AC4D7D394025}"/>
              </a:ext>
            </a:extLst>
          </p:cNvPr>
          <p:cNvSpPr txBox="1"/>
          <p:nvPr/>
        </p:nvSpPr>
        <p:spPr>
          <a:xfrm>
            <a:off x="5172556" y="1896290"/>
            <a:ext cx="6918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rectangle </a:t>
            </a:r>
            <a:r>
              <a:rPr lang="ko-KR" altLang="en-US" sz="2000" dirty="0"/>
              <a:t>함수를</a:t>
            </a:r>
            <a:r>
              <a:rPr lang="en-US" altLang="ko-KR" sz="2000" dirty="0"/>
              <a:t> </a:t>
            </a:r>
            <a:r>
              <a:rPr lang="ko-KR" altLang="en-US" sz="2000" dirty="0"/>
              <a:t>이용해 직사각형을 그린다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첫 번째 인수는 직사각형을 그릴 영상이고</a:t>
            </a:r>
            <a:r>
              <a:rPr lang="en-US" altLang="ko-KR" sz="2000" dirty="0"/>
              <a:t>, </a:t>
            </a:r>
            <a:r>
              <a:rPr lang="ko-KR" altLang="en-US" sz="2000" dirty="0"/>
              <a:t>두</a:t>
            </a:r>
            <a:r>
              <a:rPr lang="en-US" altLang="ko-KR" sz="2000" dirty="0"/>
              <a:t>,</a:t>
            </a:r>
            <a:r>
              <a:rPr lang="ko-KR" altLang="en-US" sz="2000" dirty="0"/>
              <a:t> 세 번째 인수는 각각 직사각형의 왼쪽 위</a:t>
            </a:r>
            <a:r>
              <a:rPr lang="en-US" altLang="ko-KR" sz="2000" dirty="0"/>
              <a:t>, </a:t>
            </a:r>
            <a:r>
              <a:rPr lang="ko-KR" altLang="en-US" sz="2000" dirty="0"/>
              <a:t>오른쪽 아래 구석점의 좌표이다</a:t>
            </a:r>
            <a:r>
              <a:rPr lang="en-US" altLang="ko-KR" sz="2000" dirty="0"/>
              <a:t>. </a:t>
            </a:r>
            <a:r>
              <a:rPr lang="ko-KR" altLang="en-US" sz="2000" dirty="0"/>
              <a:t>네 번째 인수는 색이며</a:t>
            </a:r>
            <a:r>
              <a:rPr lang="en-US" altLang="ko-KR" sz="2000" dirty="0"/>
              <a:t>, </a:t>
            </a:r>
            <a:r>
              <a:rPr lang="ko-KR" altLang="en-US" sz="2000" dirty="0"/>
              <a:t>다섯 번째 인수는 선의 두께다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putText</a:t>
            </a:r>
            <a:r>
              <a:rPr lang="ko-KR" altLang="en-US" sz="2000" dirty="0"/>
              <a:t> 함수는 문자를 입력한다</a:t>
            </a:r>
            <a:r>
              <a:rPr lang="en-US" altLang="ko-KR" sz="2000" dirty="0"/>
              <a:t>. </a:t>
            </a:r>
            <a:r>
              <a:rPr lang="ko-KR" altLang="en-US" sz="2000" dirty="0"/>
              <a:t>첫 번째 인수는 문자를 적을 영상이다</a:t>
            </a:r>
            <a:r>
              <a:rPr lang="en-US" altLang="ko-KR" sz="2000" dirty="0"/>
              <a:t>. </a:t>
            </a:r>
            <a:r>
              <a:rPr lang="ko-KR" altLang="en-US" sz="2000" dirty="0"/>
              <a:t>두 번째 인수는 어떤 문자를 적을지</a:t>
            </a:r>
            <a:r>
              <a:rPr lang="en-US" altLang="ko-KR" sz="2000" dirty="0"/>
              <a:t>, </a:t>
            </a:r>
            <a:r>
              <a:rPr lang="ko-KR" altLang="en-US" sz="2000" dirty="0"/>
              <a:t>세 번째 인수는 문자열의 왼쪽 아래 구석점을 지정한다</a:t>
            </a:r>
            <a:r>
              <a:rPr lang="en-US" altLang="ko-KR" sz="2000" dirty="0"/>
              <a:t>. </a:t>
            </a:r>
            <a:r>
              <a:rPr lang="ko-KR" altLang="en-US" sz="2000" dirty="0"/>
              <a:t>네 </a:t>
            </a:r>
            <a:r>
              <a:rPr lang="ko-KR" altLang="en-US" sz="2000" dirty="0" err="1"/>
              <a:t>번째는</a:t>
            </a:r>
            <a:r>
              <a:rPr lang="ko-KR" altLang="en-US" sz="2000" dirty="0"/>
              <a:t> 폰트 종류</a:t>
            </a:r>
            <a:r>
              <a:rPr lang="en-US" altLang="ko-KR" sz="2000" dirty="0"/>
              <a:t>, </a:t>
            </a:r>
            <a:r>
              <a:rPr lang="ko-KR" altLang="en-US" sz="2000" dirty="0"/>
              <a:t>다섯 번째 인수는 글자 크기</a:t>
            </a:r>
            <a:r>
              <a:rPr lang="en-US" altLang="ko-KR" sz="2000" dirty="0"/>
              <a:t>, </a:t>
            </a:r>
            <a:r>
              <a:rPr lang="ko-KR" altLang="en-US" sz="2000" dirty="0"/>
              <a:t>여섯 번째 인수는 색</a:t>
            </a:r>
            <a:r>
              <a:rPr lang="en-US" altLang="ko-KR" sz="2000" dirty="0"/>
              <a:t>, </a:t>
            </a:r>
            <a:r>
              <a:rPr lang="ko-KR" altLang="en-US" sz="2000" dirty="0"/>
              <a:t>일곱번째 인수는 글자 두께다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3F5C51-0E18-3993-B171-420DD771A836}"/>
              </a:ext>
            </a:extLst>
          </p:cNvPr>
          <p:cNvSpPr txBox="1"/>
          <p:nvPr/>
        </p:nvSpPr>
        <p:spPr>
          <a:xfrm>
            <a:off x="741680" y="2658290"/>
            <a:ext cx="4041256" cy="1938992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Cv2.rectangle(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,(100, 100),(200, 200),(0, 0, 255), 2)</a:t>
            </a:r>
          </a:p>
          <a:p>
            <a:endParaRPr lang="en-US" altLang="ko-KR" sz="2000" dirty="0"/>
          </a:p>
          <a:p>
            <a:r>
              <a:rPr lang="en-US" altLang="ko-KR" sz="2000" dirty="0"/>
              <a:t>Cv2.putText(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, ‘laugh‘, (300, 300), cv2.FONT_HERSHEY_SIMPLEX, 1, (255, 255, 255), 2)</a:t>
            </a:r>
          </a:p>
        </p:txBody>
      </p:sp>
    </p:spTree>
    <p:extLst>
      <p:ext uri="{BB962C8B-B14F-4D97-AF65-F5344CB8AC3E}">
        <p14:creationId xmlns:p14="http://schemas.microsoft.com/office/powerpoint/2010/main" val="1349867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114439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 기능과 사용자 인터페이스 만들기</a:t>
            </a:r>
            <a:r>
              <a:rPr lang="en-US" altLang="ko-KR" sz="2400" b="1" dirty="0">
                <a:solidFill>
                  <a:srgbClr val="BD582C"/>
                </a:solidFill>
              </a:rPr>
              <a:t> |</a:t>
            </a:r>
            <a:r>
              <a:rPr lang="ko-KR" altLang="en-US" sz="2400" b="1" dirty="0"/>
              <a:t>실행 결과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0E1F78-7632-A191-3F45-7D12BA87D4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" t="819" b="-1"/>
          <a:stretch/>
        </p:blipFill>
        <p:spPr>
          <a:xfrm>
            <a:off x="293757" y="1919785"/>
            <a:ext cx="7612116" cy="32393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C3EC02-4200-CCC2-014A-5714821EC7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51"/>
          <a:stretch/>
        </p:blipFill>
        <p:spPr>
          <a:xfrm>
            <a:off x="7792808" y="1228725"/>
            <a:ext cx="3814929" cy="273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84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9629559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 기능과 사용자 인터페이스 만들기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1D991-B8C0-EF56-1664-AC4D7D394025}"/>
              </a:ext>
            </a:extLst>
          </p:cNvPr>
          <p:cNvSpPr txBox="1"/>
          <p:nvPr/>
        </p:nvSpPr>
        <p:spPr>
          <a:xfrm>
            <a:off x="5528156" y="1906450"/>
            <a:ext cx="62574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setMouseCallback</a:t>
            </a:r>
            <a:r>
              <a:rPr lang="en-US" altLang="ko-KR" sz="2000" dirty="0"/>
              <a:t> </a:t>
            </a:r>
            <a:r>
              <a:rPr lang="ko-KR" altLang="en-US" sz="2000" dirty="0"/>
              <a:t>함수는</a:t>
            </a:r>
            <a:r>
              <a:rPr lang="en-US" altLang="ko-KR" sz="2000" dirty="0"/>
              <a:t> </a:t>
            </a:r>
            <a:r>
              <a:rPr lang="ko-KR" altLang="en-US" sz="2000" dirty="0"/>
              <a:t>마우스에 이벤트가 발생하면 첫 번째 인수의 이름이 사용된 윈도우에 두 번째 인수의 함수를 실행한다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Draw</a:t>
            </a:r>
            <a:r>
              <a:rPr lang="ko-KR" altLang="en-US" sz="2000" dirty="0"/>
              <a:t> 함수 내의 </a:t>
            </a:r>
            <a:r>
              <a:rPr lang="en-US" altLang="ko-KR" sz="2000" dirty="0" err="1"/>
              <a:t>event_LBUTTONDOWN</a:t>
            </a:r>
            <a:r>
              <a:rPr lang="ko-KR" altLang="en-US" sz="2000" dirty="0"/>
              <a:t>의 경우 마우스 왼쪽 버튼을 클릭할 경우 참이 되어 너비와 높이가 </a:t>
            </a:r>
            <a:r>
              <a:rPr lang="en-US" altLang="ko-KR" sz="2000" dirty="0"/>
              <a:t>200</a:t>
            </a:r>
            <a:r>
              <a:rPr lang="ko-KR" altLang="en-US" sz="2000" dirty="0"/>
              <a:t>인 직사각형을 그린다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콜백</a:t>
            </a:r>
            <a:r>
              <a:rPr lang="en-US" altLang="ko-KR" sz="2000" dirty="0"/>
              <a:t> </a:t>
            </a:r>
            <a:r>
              <a:rPr lang="ko-KR" altLang="en-US" sz="2000" dirty="0"/>
              <a:t>함수 등록 후에 프로그램이 끝나지 않게 하기 위해 무한 루프를 사용한다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3F5C51-0E18-3993-B171-420DD771A836}"/>
              </a:ext>
            </a:extLst>
          </p:cNvPr>
          <p:cNvSpPr txBox="1"/>
          <p:nvPr/>
        </p:nvSpPr>
        <p:spPr>
          <a:xfrm>
            <a:off x="568960" y="1896426"/>
            <a:ext cx="4531360" cy="1938992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def draw(event, x, y, flags, param):</a:t>
            </a:r>
          </a:p>
          <a:p>
            <a:r>
              <a:rPr lang="en-US" altLang="ko-KR" sz="2000" dirty="0"/>
              <a:t>    if event == cv2.EVENT_LBUTTONDOWN:</a:t>
            </a:r>
          </a:p>
          <a:p>
            <a:r>
              <a:rPr lang="en-US" altLang="ko-KR" sz="2000" dirty="0"/>
              <a:t>        cv2.rectangle(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, (x, y), (x + 200,y + 200), (255,255,255), 2)</a:t>
            </a:r>
          </a:p>
          <a:p>
            <a:endParaRPr lang="en-US" altLang="ko-KR" sz="2000" dirty="0"/>
          </a:p>
          <a:p>
            <a:r>
              <a:rPr lang="en-US" altLang="ko-KR" sz="2000" dirty="0"/>
              <a:t>cv2.setMouseCallback(‘drawing ’, draw)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1569B-D39D-ECBA-2A3A-870F9B0A7DB2}"/>
              </a:ext>
            </a:extLst>
          </p:cNvPr>
          <p:cNvSpPr txBox="1"/>
          <p:nvPr/>
        </p:nvSpPr>
        <p:spPr>
          <a:xfrm>
            <a:off x="568960" y="4153219"/>
            <a:ext cx="4041256" cy="1323439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while True:</a:t>
            </a:r>
          </a:p>
          <a:p>
            <a:r>
              <a:rPr lang="en-US" altLang="ko-KR" sz="2000" dirty="0"/>
              <a:t>    if cv2.waitKey(1) == </a:t>
            </a:r>
            <a:r>
              <a:rPr lang="en-US" altLang="ko-KR" sz="2000" dirty="0" err="1"/>
              <a:t>ord</a:t>
            </a:r>
            <a:r>
              <a:rPr lang="en-US" altLang="ko-KR" sz="2000" dirty="0"/>
              <a:t>(‘q’):</a:t>
            </a:r>
          </a:p>
          <a:p>
            <a:r>
              <a:rPr lang="en-US" altLang="ko-KR" sz="2000" dirty="0"/>
              <a:t>        cv2.destroyAllWindows()</a:t>
            </a:r>
          </a:p>
          <a:p>
            <a:r>
              <a:rPr lang="en-US" altLang="ko-KR" sz="2000" dirty="0"/>
              <a:t>        break</a:t>
            </a:r>
          </a:p>
        </p:txBody>
      </p:sp>
    </p:spTree>
    <p:extLst>
      <p:ext uri="{BB962C8B-B14F-4D97-AF65-F5344CB8AC3E}">
        <p14:creationId xmlns:p14="http://schemas.microsoft.com/office/powerpoint/2010/main" val="2648573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9629559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 기능과 사용자 인터페이스 만들기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1D991-B8C0-EF56-1664-AC4D7D394025}"/>
              </a:ext>
            </a:extLst>
          </p:cNvPr>
          <p:cNvSpPr txBox="1"/>
          <p:nvPr/>
        </p:nvSpPr>
        <p:spPr>
          <a:xfrm>
            <a:off x="6462876" y="2597297"/>
            <a:ext cx="56275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Ix</a:t>
            </a:r>
            <a:r>
              <a:rPr lang="ko-KR" altLang="en-US" sz="2000" dirty="0"/>
              <a:t>와</a:t>
            </a:r>
            <a:r>
              <a:rPr lang="en-US" altLang="ko-KR" sz="2000" dirty="0"/>
              <a:t> </a:t>
            </a:r>
            <a:r>
              <a:rPr lang="en-US" altLang="ko-KR" sz="2000" dirty="0" err="1"/>
              <a:t>iy</a:t>
            </a:r>
            <a:r>
              <a:rPr lang="ko-KR" altLang="en-US" sz="2000" dirty="0"/>
              <a:t>에는 처음 마우스를 클릭했을 때의 </a:t>
            </a:r>
            <a:r>
              <a:rPr lang="en-US" altLang="ko-KR" sz="2000" dirty="0" err="1"/>
              <a:t>x,y</a:t>
            </a:r>
            <a:r>
              <a:rPr lang="en-US" altLang="ko-KR" sz="2000" dirty="0"/>
              <a:t> </a:t>
            </a:r>
            <a:r>
              <a:rPr lang="ko-KR" altLang="en-US" sz="2000" dirty="0"/>
              <a:t>값이 저장된다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두 번째 마우스를 클릭할 경우 그때의 </a:t>
            </a:r>
            <a:r>
              <a:rPr lang="en-US" altLang="ko-KR" sz="2000" dirty="0" err="1"/>
              <a:t>x,y</a:t>
            </a:r>
            <a:r>
              <a:rPr lang="en-US" altLang="ko-KR" sz="2000" dirty="0"/>
              <a:t> </a:t>
            </a:r>
            <a:r>
              <a:rPr lang="ko-KR" altLang="en-US" sz="2000" dirty="0"/>
              <a:t>좌표까지 직사각형이 그려진다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3F5C51-0E18-3993-B171-420DD771A836}"/>
              </a:ext>
            </a:extLst>
          </p:cNvPr>
          <p:cNvSpPr txBox="1"/>
          <p:nvPr/>
        </p:nvSpPr>
        <p:spPr>
          <a:xfrm>
            <a:off x="254000" y="2289521"/>
            <a:ext cx="5842000" cy="2246769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def draw(event, x, y, flags, param):</a:t>
            </a:r>
          </a:p>
          <a:p>
            <a:r>
              <a:rPr lang="en-US" altLang="ko-KR" sz="2000" dirty="0"/>
              <a:t>    global ix, </a:t>
            </a:r>
            <a:r>
              <a:rPr lang="en-US" altLang="ko-KR" sz="2000" dirty="0" err="1"/>
              <a:t>iy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    if event == cv2.EVENT_LBUTTONDOWN:</a:t>
            </a:r>
          </a:p>
          <a:p>
            <a:r>
              <a:rPr lang="en-US" altLang="ko-KR" sz="2000" dirty="0"/>
              <a:t>        ix, </a:t>
            </a:r>
            <a:r>
              <a:rPr lang="en-US" altLang="ko-KR" sz="2000" dirty="0" err="1"/>
              <a:t>iy</a:t>
            </a:r>
            <a:r>
              <a:rPr lang="en-US" altLang="ko-KR" sz="2000" dirty="0"/>
              <a:t> = x, y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 err="1"/>
              <a:t>elif</a:t>
            </a:r>
            <a:r>
              <a:rPr lang="en-US" altLang="ko-KR" sz="2000" dirty="0"/>
              <a:t> event == cv2.EVENT_LBUTTONUP:</a:t>
            </a:r>
          </a:p>
          <a:p>
            <a:r>
              <a:rPr lang="en-US" altLang="ko-KR" sz="2000" dirty="0"/>
              <a:t>        cv2.rectangle(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, (ix, </a:t>
            </a:r>
            <a:r>
              <a:rPr lang="en-US" altLang="ko-KR" sz="2000" dirty="0" err="1"/>
              <a:t>iy</a:t>
            </a:r>
            <a:r>
              <a:rPr lang="en-US" altLang="ko-KR" sz="2000" dirty="0"/>
              <a:t>), (x, y) ,(255, 255, 255), 2)</a:t>
            </a:r>
          </a:p>
        </p:txBody>
      </p:sp>
    </p:spTree>
    <p:extLst>
      <p:ext uri="{BB962C8B-B14F-4D97-AF65-F5344CB8AC3E}">
        <p14:creationId xmlns:p14="http://schemas.microsoft.com/office/powerpoint/2010/main" val="1730700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114439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 기능과 사용자 인터페이스 만들기</a:t>
            </a:r>
            <a:r>
              <a:rPr lang="en-US" altLang="ko-KR" sz="2400" b="1" dirty="0">
                <a:solidFill>
                  <a:srgbClr val="BD582C"/>
                </a:solidFill>
              </a:rPr>
              <a:t> |</a:t>
            </a:r>
            <a:r>
              <a:rPr lang="ko-KR" altLang="en-US" sz="2400" b="1" dirty="0"/>
              <a:t>실행 결과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04CD49-A819-D471-3BA7-145F50D9F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806" y="1903051"/>
            <a:ext cx="3336881" cy="23889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69D0A1-50AD-2872-A344-A403AEEA6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362" y="1916941"/>
            <a:ext cx="3336881" cy="23750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8C84B6-4C37-DBA5-8217-D88DA48415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7" t="570" r="-1" b="-1"/>
          <a:stretch/>
        </p:blipFill>
        <p:spPr>
          <a:xfrm>
            <a:off x="293757" y="1432646"/>
            <a:ext cx="4024027" cy="45032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8F97A3-41FD-5DEB-DBE3-30852A820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659" y="5316342"/>
            <a:ext cx="2502029" cy="7429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11F198-781E-7FEC-D1A9-2AED088A92E6}"/>
              </a:ext>
            </a:extLst>
          </p:cNvPr>
          <p:cNvSpPr txBox="1"/>
          <p:nvPr/>
        </p:nvSpPr>
        <p:spPr>
          <a:xfrm>
            <a:off x="4828914" y="4291994"/>
            <a:ext cx="341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마우스를 눌렀을 때</a:t>
            </a:r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9C948D-5DE0-28D2-BCDB-BC0DE219A668}"/>
              </a:ext>
            </a:extLst>
          </p:cNvPr>
          <p:cNvSpPr txBox="1"/>
          <p:nvPr/>
        </p:nvSpPr>
        <p:spPr>
          <a:xfrm>
            <a:off x="8561362" y="4291994"/>
            <a:ext cx="341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마우스를 놓았을 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2210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4663441" y="2166878"/>
            <a:ext cx="69189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물체에서 반사된 빛은 수정체를 통해 눈 내부로 들어와 망막에서 이를 화학 신호로 변경한 뒤 시신경의 </a:t>
            </a:r>
            <a:r>
              <a:rPr lang="en-US" altLang="ko-KR" sz="2000" dirty="0"/>
              <a:t>1</a:t>
            </a:r>
            <a:r>
              <a:rPr lang="ko-KR" altLang="en-US" sz="2000" dirty="0"/>
              <a:t>차 시각 피질을 통해 이를 동쪽 경로와 배쪽 경로로 전달하는 역할을 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분석에 능숙</a:t>
            </a:r>
            <a:r>
              <a:rPr lang="ko-KR" altLang="en-US" sz="2000" dirty="0"/>
              <a:t>하며</a:t>
            </a:r>
            <a:r>
              <a:rPr lang="en-US" altLang="ko-KR" sz="2000" dirty="0"/>
              <a:t>, 2</a:t>
            </a:r>
            <a:r>
              <a:rPr lang="ko-KR" altLang="en-US" sz="2000" dirty="0"/>
              <a:t>차원 영상을 해석해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차원으로 복원</a:t>
            </a:r>
            <a:r>
              <a:rPr lang="ko-KR" altLang="en-US" sz="2000" dirty="0"/>
              <a:t>하는 능력이 있고</a:t>
            </a:r>
            <a:r>
              <a:rPr lang="en-US" altLang="ko-KR" sz="2000" dirty="0"/>
              <a:t>, </a:t>
            </a:r>
            <a:r>
              <a:rPr lang="ko-KR" altLang="en-US" sz="2000" dirty="0"/>
              <a:t>과업에 있어 </a:t>
            </a:r>
            <a:r>
              <a:rPr lang="ko-KR" altLang="en-US" sz="2000" b="1" dirty="0"/>
              <a:t>전환이 매끄럽고 유기적</a:t>
            </a:r>
            <a:r>
              <a:rPr lang="ko-KR" altLang="en-US" sz="2000" dirty="0"/>
              <a:t>이라 빠르다는 장점이 있다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83F9DD-2DA6-4EAE-A66B-2B7A5E629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4" r="-1"/>
          <a:stretch/>
        </p:blipFill>
        <p:spPr>
          <a:xfrm>
            <a:off x="609599" y="1843950"/>
            <a:ext cx="3451225" cy="3200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1B5A87-5513-9A0F-83B0-EA98C25030FF}"/>
              </a:ext>
            </a:extLst>
          </p:cNvPr>
          <p:cNvSpPr txBox="1"/>
          <p:nvPr/>
        </p:nvSpPr>
        <p:spPr>
          <a:xfrm>
            <a:off x="293757" y="331857"/>
            <a:ext cx="6253635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인간 시각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오감 중 가장 뛰어난 감각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17989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650632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페인팅 기능 만들기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1D991-B8C0-EF56-1664-AC4D7D394025}"/>
              </a:ext>
            </a:extLst>
          </p:cNvPr>
          <p:cNvSpPr txBox="1"/>
          <p:nvPr/>
        </p:nvSpPr>
        <p:spPr>
          <a:xfrm>
            <a:off x="5822796" y="2459504"/>
            <a:ext cx="60542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마우스 왼쪽</a:t>
            </a:r>
            <a:r>
              <a:rPr lang="en-US" altLang="ko-KR" sz="2000" dirty="0"/>
              <a:t> </a:t>
            </a:r>
            <a:r>
              <a:rPr lang="ko-KR" altLang="en-US" sz="2000" dirty="0"/>
              <a:t>버튼을 클릭할 경우 원을 그리며</a:t>
            </a:r>
            <a:r>
              <a:rPr lang="en-US" altLang="ko-KR" sz="2000" dirty="0"/>
              <a:t>, </a:t>
            </a:r>
            <a:r>
              <a:rPr lang="ko-KR" altLang="en-US" sz="2000" dirty="0"/>
              <a:t>그대로 이동할 경우에도 원을 그리기에 색칠한 것처럼 나타난다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Circle </a:t>
            </a:r>
            <a:r>
              <a:rPr lang="ko-KR" altLang="en-US" sz="2000" dirty="0"/>
              <a:t>함수의</a:t>
            </a:r>
            <a:r>
              <a:rPr lang="en-US" altLang="ko-KR" sz="2000" dirty="0"/>
              <a:t> </a:t>
            </a:r>
            <a:r>
              <a:rPr lang="ko-KR" altLang="en-US" sz="2000" dirty="0"/>
              <a:t>다섯 번째 함수는 두께를 지정하는데</a:t>
            </a:r>
            <a:r>
              <a:rPr lang="en-US" altLang="ko-KR" sz="2000" dirty="0"/>
              <a:t>, -1</a:t>
            </a:r>
            <a:r>
              <a:rPr lang="ko-KR" altLang="en-US" sz="2000" dirty="0"/>
              <a:t>로 지정하면 내부를 채운다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3F5C51-0E18-3993-B171-420DD771A836}"/>
              </a:ext>
            </a:extLst>
          </p:cNvPr>
          <p:cNvSpPr txBox="1"/>
          <p:nvPr/>
        </p:nvSpPr>
        <p:spPr>
          <a:xfrm>
            <a:off x="741680" y="3105330"/>
            <a:ext cx="4643120" cy="1938992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def painting(event, x, y, flags, param):</a:t>
            </a:r>
          </a:p>
          <a:p>
            <a:r>
              <a:rPr lang="en-US" altLang="ko-KR" sz="2000" dirty="0"/>
              <a:t>    if event == cv2.EVENT_LBUTTONDOWN:</a:t>
            </a:r>
          </a:p>
          <a:p>
            <a:r>
              <a:rPr lang="en-US" altLang="ko-KR" sz="2000" dirty="0"/>
              <a:t>    cv2.circle(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, (x, y), </a:t>
            </a:r>
            <a:r>
              <a:rPr lang="en-US" altLang="ko-KR" sz="2000" dirty="0" err="1"/>
              <a:t>brushsiz</a:t>
            </a:r>
            <a:r>
              <a:rPr lang="en-US" altLang="ko-KR" sz="2000" dirty="0"/>
              <a:t>, color, -1)</a:t>
            </a:r>
          </a:p>
          <a:p>
            <a:r>
              <a:rPr lang="en-US" altLang="ko-KR" sz="2000" dirty="0" err="1"/>
              <a:t>elif</a:t>
            </a:r>
            <a:r>
              <a:rPr lang="en-US" altLang="ko-KR" sz="2000" dirty="0"/>
              <a:t> event == cv2.EVENT_MOUSEMOVE and flags ==  cv2.EVENT_FLAG_LBUTTON:</a:t>
            </a:r>
          </a:p>
          <a:p>
            <a:r>
              <a:rPr lang="en-US" altLang="ko-KR" sz="2000" dirty="0"/>
              <a:t>    cv2.circle(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, (x, y), </a:t>
            </a:r>
            <a:r>
              <a:rPr lang="en-US" altLang="ko-KR" sz="2000" dirty="0" err="1"/>
              <a:t>brushsiz</a:t>
            </a:r>
            <a:r>
              <a:rPr lang="en-US" altLang="ko-KR" sz="2000" dirty="0"/>
              <a:t>, color, -1)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5295C-3FD1-7F57-1266-3FA9D6387238}"/>
              </a:ext>
            </a:extLst>
          </p:cNvPr>
          <p:cNvSpPr txBox="1"/>
          <p:nvPr/>
        </p:nvSpPr>
        <p:spPr>
          <a:xfrm>
            <a:off x="741680" y="2040056"/>
            <a:ext cx="4041256" cy="707886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brushsiz</a:t>
            </a:r>
            <a:r>
              <a:rPr lang="en-US" altLang="ko-KR" sz="2000" dirty="0"/>
              <a:t> = 5</a:t>
            </a:r>
          </a:p>
          <a:p>
            <a:r>
              <a:rPr lang="en-US" altLang="ko-KR" sz="2000" dirty="0"/>
              <a:t>color = (255, 0, 0)</a:t>
            </a:r>
          </a:p>
        </p:txBody>
      </p:sp>
    </p:spTree>
    <p:extLst>
      <p:ext uri="{BB962C8B-B14F-4D97-AF65-F5344CB8AC3E}">
        <p14:creationId xmlns:p14="http://schemas.microsoft.com/office/powerpoint/2010/main" val="2210213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6277681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페인팅 기능 만들기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실행 결과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F7ED9D-2FC3-02EB-B389-B87BA1605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7" y="1413821"/>
            <a:ext cx="5073911" cy="4369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FC0278-4DC9-4EEF-5BA6-54DD71797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526" y="5039858"/>
            <a:ext cx="2419474" cy="7429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3638A4-8B45-1B74-710E-5F7174B3A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12837"/>
            <a:ext cx="5073911" cy="362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6167073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인간 시각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오감 중 가장 뛰어난 감각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4663441" y="2840647"/>
            <a:ext cx="6918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하지만 </a:t>
            </a:r>
            <a:r>
              <a:rPr lang="ko-KR" altLang="en-US" sz="2000" b="1" dirty="0"/>
              <a:t>착시</a:t>
            </a:r>
            <a:r>
              <a:rPr lang="ko-KR" altLang="en-US" sz="2000" dirty="0"/>
              <a:t>가 있고 </a:t>
            </a:r>
            <a:r>
              <a:rPr lang="ko-KR" altLang="en-US" sz="2000" b="1" dirty="0"/>
              <a:t>정밀 측정이 불가능</a:t>
            </a:r>
            <a:r>
              <a:rPr lang="ko-KR" altLang="en-US" sz="2000" dirty="0"/>
              <a:t>하여</a:t>
            </a:r>
            <a:r>
              <a:rPr lang="en-US" altLang="ko-KR" sz="2000" dirty="0"/>
              <a:t> </a:t>
            </a:r>
            <a:r>
              <a:rPr lang="ko-KR" altLang="en-US" sz="2000" dirty="0"/>
              <a:t>물체 길이를 </a:t>
            </a:r>
            <a:r>
              <a:rPr lang="en-US" altLang="ko-KR" sz="2000" dirty="0"/>
              <a:t>mm</a:t>
            </a:r>
            <a:r>
              <a:rPr lang="ko-KR" altLang="en-US" sz="2000" dirty="0"/>
              <a:t>단위까지 정확히 알아낼 수 없다는 것</a:t>
            </a:r>
            <a:r>
              <a:rPr lang="en-US" altLang="ko-KR" sz="2000" dirty="0"/>
              <a:t>, </a:t>
            </a:r>
            <a:r>
              <a:rPr lang="ko-KR" altLang="en-US" sz="2000" b="1" dirty="0"/>
              <a:t>시야가 한정</a:t>
            </a:r>
            <a:r>
              <a:rPr lang="ko-KR" altLang="en-US" sz="2000" dirty="0"/>
              <a:t>되었다는 점</a:t>
            </a:r>
            <a:r>
              <a:rPr lang="en-US" altLang="ko-KR" sz="2000" dirty="0"/>
              <a:t> </a:t>
            </a:r>
            <a:r>
              <a:rPr lang="ko-KR" altLang="en-US" sz="2000" dirty="0"/>
              <a:t>등에서 단점이 있다</a:t>
            </a:r>
            <a:r>
              <a:rPr lang="en-US" altLang="ko-KR" sz="20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06AAE-09E8-B355-A514-B4D19470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" t="3004" r="9252" b="55258"/>
          <a:stretch/>
        </p:blipFill>
        <p:spPr>
          <a:xfrm>
            <a:off x="509518" y="1997838"/>
            <a:ext cx="3663435" cy="28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50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085585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왜 컴퓨터 비전인가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인간의 시각을 흉내 내는 컴퓨터 프로그램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4663441" y="2122966"/>
            <a:ext cx="6918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컴퓨터 비전은 </a:t>
            </a:r>
            <a:r>
              <a:rPr lang="ko-KR" altLang="en-US" sz="2000" b="1" dirty="0"/>
              <a:t>특정 과업</a:t>
            </a:r>
            <a:r>
              <a:rPr lang="ko-KR" altLang="en-US" sz="2000" dirty="0"/>
              <a:t>에선 인간 시각 이상의 능력을 보이나 </a:t>
            </a:r>
            <a:r>
              <a:rPr lang="ko-KR" altLang="en-US" sz="2000" b="1" dirty="0"/>
              <a:t>일반 환경</a:t>
            </a:r>
            <a:r>
              <a:rPr lang="ko-KR" altLang="en-US" sz="2000" dirty="0"/>
              <a:t>에서는 인간 시각에 크게 뒤진다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현재 컴퓨터 비전 기술로 인간에 필적하는 시각을 구현하는 일은 불가능하나</a:t>
            </a:r>
            <a:r>
              <a:rPr lang="en-US" altLang="ko-KR" sz="2000" dirty="0"/>
              <a:t>, </a:t>
            </a:r>
            <a:r>
              <a:rPr lang="ko-KR" altLang="en-US" sz="2000" b="1" dirty="0"/>
              <a:t>과업의 한정</a:t>
            </a:r>
            <a:r>
              <a:rPr lang="ko-KR" altLang="en-US" sz="2000" dirty="0"/>
              <a:t>으로 인간 이상의 성능의 컴퓨터 비전을 만들어 활용 가능한 분야는 많다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대표적인 응용 분야로 </a:t>
            </a:r>
            <a:r>
              <a:rPr lang="ko-KR" altLang="en-US" sz="2000" b="1" dirty="0"/>
              <a:t>농업</a:t>
            </a:r>
            <a:r>
              <a:rPr lang="en-US" altLang="ko-KR" sz="2000" dirty="0"/>
              <a:t>, </a:t>
            </a:r>
            <a:r>
              <a:rPr lang="ko-KR" altLang="en-US" sz="2000" b="1" dirty="0"/>
              <a:t>의료</a:t>
            </a:r>
            <a:r>
              <a:rPr lang="en-US" altLang="ko-KR" sz="2000" dirty="0"/>
              <a:t>, </a:t>
            </a:r>
            <a:r>
              <a:rPr lang="ko-KR" altLang="en-US" sz="2000" b="1" dirty="0"/>
              <a:t>교통</a:t>
            </a:r>
            <a:r>
              <a:rPr lang="en-US" altLang="ko-KR" sz="2000" dirty="0"/>
              <a:t>, </a:t>
            </a:r>
            <a:r>
              <a:rPr lang="ko-KR" altLang="en-US" sz="2000" b="1" dirty="0"/>
              <a:t>스마트 공장</a:t>
            </a:r>
            <a:r>
              <a:rPr lang="en-US" altLang="ko-KR" sz="2000" dirty="0"/>
              <a:t>, </a:t>
            </a:r>
            <a:r>
              <a:rPr lang="ko-KR" altLang="en-US" sz="2000" b="1" dirty="0"/>
              <a:t>스포츠</a:t>
            </a:r>
            <a:r>
              <a:rPr lang="ko-KR" altLang="en-US" sz="2000" dirty="0"/>
              <a:t> 등이 있다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87ED57-C5A8-FFD3-49AB-1611180B3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52" y="2158065"/>
            <a:ext cx="3674651" cy="26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9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6991016" cy="1200329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비전은 왜 어려운가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세상의 변화무쌍함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넘버 </a:t>
            </a:r>
            <a:r>
              <a:rPr lang="ko-KR" altLang="en-US" sz="2400" b="1" dirty="0" err="1"/>
              <a:t>크런처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미숙한 인공지능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476453" y="2210991"/>
            <a:ext cx="69189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/>
              <a:t>세상의 변화무쌍함</a:t>
            </a:r>
            <a:endParaRPr lang="en-US" altLang="ko-KR" sz="22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영상은 </a:t>
            </a:r>
            <a:r>
              <a:rPr lang="ko-KR" altLang="en-US" sz="2000" b="1" dirty="0"/>
              <a:t>빛</a:t>
            </a:r>
            <a:r>
              <a:rPr lang="en-US" altLang="ko-KR" sz="2000" dirty="0"/>
              <a:t>, </a:t>
            </a:r>
            <a:r>
              <a:rPr lang="ko-KR" altLang="en-US" sz="2000" dirty="0"/>
              <a:t>특정 물체를 보는 </a:t>
            </a:r>
            <a:r>
              <a:rPr lang="ko-KR" altLang="en-US" sz="2000" b="1" dirty="0"/>
              <a:t>방향과 위치 </a:t>
            </a:r>
            <a:r>
              <a:rPr lang="ko-KR" altLang="en-US" sz="2000" dirty="0"/>
              <a:t>등에 따라 달라지며 스펙트럼의 모든 수준에서 영상이 발생하므로 컴퓨터 비전이 취급해야 하는 영상의 종류가 방대하다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이런 변화를 표현하는 규칙이나 알고리즘을 만드는 일은 매우 어렵다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0175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6991016" cy="1200329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비전은 왜 어려운가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세상의 변화무쌍함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넘버 </a:t>
            </a:r>
            <a:r>
              <a:rPr lang="ko-KR" altLang="en-US" sz="2400" b="1" dirty="0" err="1"/>
              <a:t>크런처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미숙한 인공지능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476453" y="2262050"/>
            <a:ext cx="69189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/>
              <a:t>넘버 </a:t>
            </a:r>
            <a:r>
              <a:rPr lang="ko-KR" altLang="en-US" sz="2200" b="1" dirty="0" err="1"/>
              <a:t>크런처</a:t>
            </a:r>
            <a:endParaRPr lang="en-US" altLang="ko-KR" sz="22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넘버 </a:t>
            </a:r>
            <a:r>
              <a:rPr lang="ko-KR" altLang="en-US" sz="2000" dirty="0" err="1"/>
              <a:t>크런처는</a:t>
            </a:r>
            <a:r>
              <a:rPr lang="ko-KR" altLang="en-US" sz="2000" dirty="0"/>
              <a:t> 엄청난 양의 단순 계산을 반복하는 사람 또는 기계를 말한다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컴퓨터는 영상을 숫자 배열로 나타내어 이를 사칙과 비교 연산을 통해 </a:t>
            </a:r>
            <a:r>
              <a:rPr lang="ko-KR" altLang="en-US" sz="2000" b="1" dirty="0"/>
              <a:t>중급 특징</a:t>
            </a:r>
            <a:r>
              <a:rPr lang="ko-KR" altLang="en-US" sz="2000" dirty="0"/>
              <a:t>을 알아내고</a:t>
            </a:r>
            <a:r>
              <a:rPr lang="en-US" altLang="ko-KR" sz="2000" dirty="0"/>
              <a:t>, </a:t>
            </a:r>
            <a:r>
              <a:rPr lang="ko-KR" altLang="en-US" sz="2000" dirty="0"/>
              <a:t>중급 특징을 결합해 </a:t>
            </a:r>
            <a:r>
              <a:rPr lang="ko-KR" altLang="en-US" sz="2000" b="1" dirty="0"/>
              <a:t>고급 특징</a:t>
            </a:r>
            <a:r>
              <a:rPr lang="ko-KR" altLang="en-US" sz="2000" dirty="0"/>
              <a:t>을 알아내는데 이는 단순하지 않다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7315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6991016" cy="1200329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비전은 왜 어려운가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세상의 변화무쌍함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넘버 </a:t>
            </a:r>
            <a:r>
              <a:rPr lang="ko-KR" altLang="en-US" sz="2400" b="1" dirty="0" err="1"/>
              <a:t>크런처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미숙한 인공지능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365813" y="2324080"/>
            <a:ext cx="69189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/>
              <a:t>미숙한 인공지능</a:t>
            </a:r>
            <a:endParaRPr lang="en-US" altLang="ko-KR" sz="22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70</a:t>
            </a:r>
            <a:r>
              <a:rPr lang="ko-KR" altLang="en-US" sz="2000" dirty="0"/>
              <a:t>여 년의 역사를 거치며 인공지능은 </a:t>
            </a:r>
            <a:r>
              <a:rPr lang="ko-KR" altLang="en-US" sz="2000" b="1" dirty="0"/>
              <a:t>학습</a:t>
            </a:r>
            <a:r>
              <a:rPr lang="ko-KR" altLang="en-US" sz="2000" dirty="0"/>
              <a:t>이라는 지능 요소에서 상대적으로 크게 발전했지만 </a:t>
            </a:r>
            <a:r>
              <a:rPr lang="ko-KR" altLang="en-US" sz="2000" b="1" dirty="0"/>
              <a:t>지식 표현</a:t>
            </a:r>
            <a:r>
              <a:rPr lang="en-US" altLang="ko-KR" sz="2000" dirty="0"/>
              <a:t>, </a:t>
            </a:r>
            <a:r>
              <a:rPr lang="ko-KR" altLang="en-US" sz="2000" b="1" dirty="0"/>
              <a:t>추론</a:t>
            </a:r>
            <a:r>
              <a:rPr lang="en-US" altLang="ko-KR" sz="2000" dirty="0"/>
              <a:t>, </a:t>
            </a:r>
            <a:r>
              <a:rPr lang="ko-KR" altLang="en-US" sz="2000" b="1" dirty="0"/>
              <a:t>계획의 연구 성과</a:t>
            </a:r>
            <a:r>
              <a:rPr lang="ko-KR" altLang="en-US" sz="2000" dirty="0"/>
              <a:t>는 지지부진하다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현재 인공지능은 약한 인공지능 단계에 머물러 있고</a:t>
            </a:r>
            <a:r>
              <a:rPr lang="en-US" altLang="ko-KR" sz="2000" dirty="0"/>
              <a:t>, </a:t>
            </a:r>
            <a:r>
              <a:rPr lang="ko-KR" altLang="en-US" sz="2000" dirty="0"/>
              <a:t>이런 특성은 컴퓨터 비전의 미숙함으로 전이되었다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03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9562233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비전의 역사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신문 산업에서 탄생한 디지털 영상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654344" y="4333497"/>
            <a:ext cx="341077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1920</a:t>
            </a:r>
            <a:r>
              <a:rPr lang="ko-KR" altLang="en-US" b="1" dirty="0"/>
              <a:t>년</a:t>
            </a:r>
            <a:endParaRPr lang="en-US" altLang="ko-KR" b="1" dirty="0"/>
          </a:p>
          <a:p>
            <a:endParaRPr lang="en-US" altLang="ko-KR" sz="300" b="1" dirty="0"/>
          </a:p>
          <a:p>
            <a:r>
              <a:rPr lang="ko-KR" altLang="en-US" sz="1600" dirty="0"/>
              <a:t>해저 케이블을 통해 사진을 전송하는 </a:t>
            </a:r>
            <a:r>
              <a:rPr lang="en-US" altLang="ko-KR" sz="1600" b="1" dirty="0" err="1"/>
              <a:t>Bartlane</a:t>
            </a:r>
            <a:r>
              <a:rPr lang="ko-KR" altLang="en-US" sz="1600" dirty="0"/>
              <a:t> 시스템이 구축되었다</a:t>
            </a:r>
            <a:r>
              <a:rPr lang="en-US" altLang="ko-KR" sz="1600" dirty="0"/>
              <a:t>.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5360F57-E19B-41E0-7989-BED7701A59BC}"/>
              </a:ext>
            </a:extLst>
          </p:cNvPr>
          <p:cNvSpPr/>
          <p:nvPr/>
        </p:nvSpPr>
        <p:spPr>
          <a:xfrm>
            <a:off x="3668563" y="3017586"/>
            <a:ext cx="606392" cy="707886"/>
          </a:xfrm>
          <a:prstGeom prst="rightArrow">
            <a:avLst>
              <a:gd name="adj1" fmla="val 50000"/>
              <a:gd name="adj2" fmla="val 51360"/>
            </a:avLst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DF46B-A9CF-EFF1-714F-8BFBB1BCD74D}"/>
              </a:ext>
            </a:extLst>
          </p:cNvPr>
          <p:cNvSpPr txBox="1"/>
          <p:nvPr/>
        </p:nvSpPr>
        <p:spPr>
          <a:xfrm>
            <a:off x="4444374" y="4333497"/>
            <a:ext cx="326759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1946</a:t>
            </a:r>
            <a:r>
              <a:rPr lang="ko-KR" altLang="en-US" b="1" dirty="0"/>
              <a:t>년</a:t>
            </a:r>
            <a:endParaRPr lang="en-US" altLang="ko-KR" b="1" dirty="0"/>
          </a:p>
          <a:p>
            <a:endParaRPr lang="en-US" altLang="ko-KR" sz="300" b="1" dirty="0"/>
          </a:p>
          <a:p>
            <a:r>
              <a:rPr lang="ko-KR" altLang="en-US" sz="1600" dirty="0"/>
              <a:t>세계 최초의 전자식 컴퓨터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에니악이</a:t>
            </a:r>
            <a:r>
              <a:rPr lang="ko-KR" altLang="en-US" sz="1600" dirty="0"/>
              <a:t> 탄생했다</a:t>
            </a:r>
            <a:r>
              <a:rPr lang="en-US" altLang="ko-KR" sz="16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9923D-5178-8D44-D86A-C38725592244}"/>
              </a:ext>
            </a:extLst>
          </p:cNvPr>
          <p:cNvSpPr txBox="1"/>
          <p:nvPr/>
        </p:nvSpPr>
        <p:spPr>
          <a:xfrm>
            <a:off x="8224797" y="4256063"/>
            <a:ext cx="31051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1957</a:t>
            </a:r>
            <a:r>
              <a:rPr lang="ko-KR" altLang="en-US" b="1" dirty="0"/>
              <a:t>년</a:t>
            </a:r>
            <a:endParaRPr lang="en-US" altLang="ko-KR" b="1" dirty="0"/>
          </a:p>
          <a:p>
            <a:endParaRPr lang="en-US" altLang="ko-KR" sz="300" b="1" dirty="0"/>
          </a:p>
          <a:p>
            <a:r>
              <a:rPr lang="ko-KR" altLang="en-US" sz="1600" dirty="0" err="1"/>
              <a:t>러쉘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커쉬가</a:t>
            </a:r>
            <a:r>
              <a:rPr lang="ko-KR" altLang="en-US" sz="1600" dirty="0"/>
              <a:t> 스캐너를 개발하여 세계 최초로 디지털 영상을 컴퓨터에 저장했다</a:t>
            </a:r>
            <a:r>
              <a:rPr lang="en-US" altLang="ko-KR" sz="16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A68499-E42B-F90D-CD19-65A7D02A7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45" y="2450202"/>
            <a:ext cx="2844800" cy="18426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BD6C18-A65F-3C04-31BF-EF470E232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013" y="2469866"/>
            <a:ext cx="2620339" cy="178619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26D8601-6337-7BDB-8F7F-FC0D768AD9D3}"/>
              </a:ext>
            </a:extLst>
          </p:cNvPr>
          <p:cNvSpPr/>
          <p:nvPr/>
        </p:nvSpPr>
        <p:spPr>
          <a:xfrm>
            <a:off x="7355746" y="3017586"/>
            <a:ext cx="606392" cy="707886"/>
          </a:xfrm>
          <a:prstGeom prst="rightArrow">
            <a:avLst>
              <a:gd name="adj1" fmla="val 50000"/>
              <a:gd name="adj2" fmla="val 51360"/>
            </a:avLst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920861-3FE6-7A73-F363-73FB73C60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32" y="2347531"/>
            <a:ext cx="1564815" cy="190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6485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693</TotalTime>
  <Words>2120</Words>
  <Application>Microsoft Office PowerPoint</Application>
  <PresentationFormat>와이드스크린</PresentationFormat>
  <Paragraphs>290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맑은 고딕</vt:lpstr>
      <vt:lpstr>Arial</vt:lpstr>
      <vt:lpstr>Calibri</vt:lpstr>
      <vt:lpstr>Calibri Light</vt:lpstr>
      <vt:lpstr>Cambria Math</vt:lpstr>
      <vt:lpstr>추억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Jungwon Son</dc:creator>
  <cp:lastModifiedBy>Jungwon Son</cp:lastModifiedBy>
  <cp:revision>22</cp:revision>
  <dcterms:created xsi:type="dcterms:W3CDTF">2024-09-09T01:55:35Z</dcterms:created>
  <dcterms:modified xsi:type="dcterms:W3CDTF">2024-09-19T04:39:20Z</dcterms:modified>
</cp:coreProperties>
</file>